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</p:sldMasterIdLst>
  <p:notesMasterIdLst>
    <p:notesMasterId r:id="rId13"/>
  </p:notesMasterIdLst>
  <p:sldIdLst>
    <p:sldId id="761" r:id="rId4"/>
    <p:sldId id="258" r:id="rId5"/>
    <p:sldId id="261" r:id="rId6"/>
    <p:sldId id="263" r:id="rId7"/>
    <p:sldId id="762" r:id="rId8"/>
    <p:sldId id="273" r:id="rId9"/>
    <p:sldId id="257" r:id="rId10"/>
    <p:sldId id="760" r:id="rId11"/>
    <p:sldId id="753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1483B2B-21BD-4B00-969F-7E4EF2781B8B}">
          <p14:sldIdLst>
            <p14:sldId id="761"/>
            <p14:sldId id="258"/>
            <p14:sldId id="261"/>
            <p14:sldId id="263"/>
            <p14:sldId id="762"/>
            <p14:sldId id="273"/>
            <p14:sldId id="257"/>
            <p14:sldId id="760"/>
          </p14:sldIdLst>
        </p14:section>
        <p14:section name="Untitled Section" id="{25206F3A-FBAF-4ECD-9BF6-484A413F9E14}">
          <p14:sldIdLst>
            <p14:sldId id="75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Onja" initials="OHR" lastIdx="1" clrIdx="0">
    <p:extLst>
      <p:ext uri="{19B8F6BF-5375-455C-9EA6-DF929625EA0E}">
        <p15:presenceInfo xmlns:p15="http://schemas.microsoft.com/office/powerpoint/2012/main" userId="Onj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F4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7199" autoAdjust="0"/>
  </p:normalViewPr>
  <p:slideViewPr>
    <p:cSldViewPr snapToGrid="0">
      <p:cViewPr varScale="1">
        <p:scale>
          <a:sx n="64" d="100"/>
          <a:sy n="64" d="100"/>
        </p:scale>
        <p:origin x="94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presProps" Target="presProps.xml"/><Relationship Id="rId10" Type="http://schemas.openxmlformats.org/officeDocument/2006/relationships/slide" Target="slides/slide7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47301F-4154-406B-84FB-833560BAAB6A}" type="datetimeFigureOut">
              <a:rPr lang="en-US" smtClean="0"/>
              <a:t>1/14/2020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4228FC-8086-404B-81FB-4ED224B2F8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2224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4228FC-8086-404B-81FB-4ED224B2F87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160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4228FC-8086-404B-81FB-4ED224B2F87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551004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4228FC-8086-404B-81FB-4ED224B2F87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00679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4228FC-8086-404B-81FB-4ED224B2F87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575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A02D71-F3DC-42D3-912A-660440F028C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099340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4228FC-8086-404B-81FB-4ED224B2F87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6490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36CD0B-A807-46CC-AD63-80F4AB9AB1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0E0A535-D2BF-4416-B987-BAE7853441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22D85D-4508-4DE7-B631-89BFC697A1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36EB0-22A2-41A6-B7B6-2DE0CC4A3374}" type="datetimeFigureOut">
              <a:rPr lang="en-US" smtClean="0"/>
              <a:t>1/14/2020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E049A0-8777-4F2F-A50E-B7617BAD06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69AAFC-2B37-4588-A3E5-B04EDB5AB5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EC80D-12CE-438C-AC70-F8240B3E7E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7159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70A20-C6F7-4F63-88FF-979A97C12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7D97C9-EAC7-4B9C-9085-DE53DEEF89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D0B11B-AC5C-4D3A-AB5D-7F296765AD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36EB0-22A2-41A6-B7B6-2DE0CC4A3374}" type="datetimeFigureOut">
              <a:rPr lang="en-US" smtClean="0"/>
              <a:t>1/14/2020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787823-FCEC-467F-9962-0352C56DB5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A1DE57-7BF0-4FCA-8787-A6DDD266F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EC80D-12CE-438C-AC70-F8240B3E7E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8225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661C87E-D298-4C40-93E6-7D9E44783EE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6D9A0A0-0987-415C-8A86-BDBD8AC410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263827-D1A9-43A6-8F84-4B63C1495B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36EB0-22A2-41A6-B7B6-2DE0CC4A3374}" type="datetimeFigureOut">
              <a:rPr lang="en-US" smtClean="0"/>
              <a:t>1/14/2020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DA1B5E-8A2B-4DAF-A495-70E14F505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113DD7-2645-4085-A52E-56973AE5B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EC80D-12CE-438C-AC70-F8240B3E7E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5437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E95664-D3FD-4898-886A-78B6E87AD53A}" type="datetimeFigureOut">
              <a:rPr lang="en-US" smtClean="0"/>
              <a:t>1/14/2020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67893B-4D4E-4C68-A445-ABD0F5CCECD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644540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E95664-D3FD-4898-886A-78B6E87AD53A}" type="datetimeFigureOut">
              <a:rPr lang="en-US" smtClean="0"/>
              <a:t>1/14/2020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67893B-4D4E-4C68-A445-ABD0F5CCECD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862303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E95664-D3FD-4898-886A-78B6E87AD53A}" type="datetimeFigureOut">
              <a:rPr lang="en-US" smtClean="0"/>
              <a:t>1/14/2020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67893B-4D4E-4C68-A445-ABD0F5CCECD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09037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E95664-D3FD-4898-886A-78B6E87AD53A}" type="datetimeFigureOut">
              <a:rPr lang="en-US" smtClean="0"/>
              <a:t>1/14/2020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67893B-4D4E-4C68-A445-ABD0F5CCECD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80320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E95664-D3FD-4898-886A-78B6E87AD53A}" type="datetimeFigureOut">
              <a:rPr lang="en-US" smtClean="0"/>
              <a:t>1/14/2020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67893B-4D4E-4C68-A445-ABD0F5CCECD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9178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E95664-D3FD-4898-886A-78B6E87AD53A}" type="datetimeFigureOut">
              <a:rPr lang="en-US" smtClean="0"/>
              <a:t>1/14/2020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67893B-4D4E-4C68-A445-ABD0F5CCECD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992273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E95664-D3FD-4898-886A-78B6E87AD53A}" type="datetimeFigureOut">
              <a:rPr lang="en-US" smtClean="0"/>
              <a:t>1/14/2020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67893B-4D4E-4C68-A445-ABD0F5CCECD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425847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E95664-D3FD-4898-886A-78B6E87AD53A}" type="datetimeFigureOut">
              <a:rPr lang="en-US" smtClean="0"/>
              <a:t>1/14/2020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67893B-4D4E-4C68-A445-ABD0F5CCECD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47259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89435-F136-4D50-B270-2F640116A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3D946D-DFE6-492E-9254-0315A140F5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05077D-A17F-4E47-82C2-2CA717B5BE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36EB0-22A2-41A6-B7B6-2DE0CC4A3374}" type="datetimeFigureOut">
              <a:rPr lang="en-US" smtClean="0"/>
              <a:t>1/14/2020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FBC204-C776-4797-88DF-4DF2F0C567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611A97-721C-4693-BEC4-845F1BBF6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EC80D-12CE-438C-AC70-F8240B3E7E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68947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E95664-D3FD-4898-886A-78B6E87AD53A}" type="datetimeFigureOut">
              <a:rPr lang="en-US" smtClean="0"/>
              <a:t>1/14/2020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67893B-4D4E-4C68-A445-ABD0F5CCECD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014081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E95664-D3FD-4898-886A-78B6E87AD53A}" type="datetimeFigureOut">
              <a:rPr lang="en-US" smtClean="0"/>
              <a:t>1/14/2020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67893B-4D4E-4C68-A445-ABD0F5CCECD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140115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E95664-D3FD-4898-886A-78B6E87AD53A}" type="datetimeFigureOut">
              <a:rPr lang="en-US" smtClean="0"/>
              <a:t>1/14/2020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67893B-4D4E-4C68-A445-ABD0F5CCECD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3668AB9-B48A-49C4-B7FA-8B56D61B07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52526" y="752475"/>
            <a:ext cx="3886200" cy="1438275"/>
          </a:xfrm>
          <a:noFill/>
          <a:ln>
            <a:noFill/>
          </a:ln>
        </p:spPr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  <a:lvl2pPr>
              <a:defRPr>
                <a:solidFill>
                  <a:srgbClr val="002060"/>
                </a:solidFill>
              </a:defRPr>
            </a:lvl2pPr>
            <a:lvl3pPr>
              <a:defRPr>
                <a:solidFill>
                  <a:srgbClr val="002060"/>
                </a:solidFill>
              </a:defRPr>
            </a:lvl3pPr>
            <a:lvl4pPr>
              <a:defRPr>
                <a:solidFill>
                  <a:srgbClr val="002060"/>
                </a:solidFill>
              </a:defRPr>
            </a:lvl4pPr>
            <a:lvl5pPr>
              <a:defRPr>
                <a:solidFill>
                  <a:srgbClr val="002060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4599262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83AD2B-4B2C-49C3-9462-2B5E5431BF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832EC0-3D22-417D-90E1-47BF4FA154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2DA52F-A3D2-4111-9D8F-935C275D3E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53A3B-29AD-43EC-843C-3CF4A7652911}" type="datetimeFigureOut">
              <a:rPr lang="en-US" smtClean="0"/>
              <a:t>1/14/2020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2E2AE3-86D4-41E8-966C-59DFC92BB6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39B190-D482-4ECA-917A-94A6357723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0580E0-1F85-497A-93E5-D590688E5B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39125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8AD74-785B-45EC-8F88-1059BB8509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24ACF-5DA5-44E8-976D-8886A0BF66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5C2145-BA5A-47B9-96DD-3327394C9F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53A3B-29AD-43EC-843C-3CF4A7652911}" type="datetimeFigureOut">
              <a:rPr lang="en-US" smtClean="0"/>
              <a:t>1/14/2020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7A98D8-E038-41A1-92E9-A3A41E566D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0CBBB4-C6F4-4A41-A818-D05901C536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0580E0-1F85-497A-93E5-D590688E5B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23169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A29D0-B70F-4E73-8E61-AE3E8591CA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9864A2-8CCF-43B6-8C5A-EEE28AED4D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18BD3A-24A3-4B2A-88D7-2D518731B8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53A3B-29AD-43EC-843C-3CF4A7652911}" type="datetimeFigureOut">
              <a:rPr lang="en-US" smtClean="0"/>
              <a:t>1/14/2020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D08C98-74C4-478C-A37C-27EC997152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AF1112-A7A4-4729-8B12-D4B27D96B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0580E0-1F85-497A-93E5-D590688E5B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41342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31639-73C8-4B6E-8B12-964AEF31F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9B68F-1BDB-4B3D-A40C-AD662979961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CFAD01-AE1A-4318-85ED-863AF902CA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04D8C5-576D-4142-AC6E-4F62BD4D08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53A3B-29AD-43EC-843C-3CF4A7652911}" type="datetimeFigureOut">
              <a:rPr lang="en-US" smtClean="0"/>
              <a:t>1/14/2020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AC7CDE-ADE2-42BD-A5A8-A1C893671C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DBE25D-10A6-4DC9-9F0B-964F1F652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0580E0-1F85-497A-93E5-D590688E5B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44388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32994F-678C-42BC-BDBD-AEA8339EA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9E736F-1062-4E87-A2C0-8B3238A8E4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1FF8A0-A256-488B-ABE0-DD5443F0E7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5B63A8B-81C2-4AF1-B5DB-D00CD9BBD7D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F03CFAA-D8F4-4DB9-9CB9-D696B80344B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68712CC-14F2-4F70-8205-EEC04A82F4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53A3B-29AD-43EC-843C-3CF4A7652911}" type="datetimeFigureOut">
              <a:rPr lang="en-US" smtClean="0"/>
              <a:t>1/14/2020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6BA11D0-EA10-47D6-9F10-173990D01E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0E90764-D9F1-44D2-8B0E-F812D98619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0580E0-1F85-497A-93E5-D590688E5B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06589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400FC-6C21-4FED-B368-071C20E5E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8CB53C0-F2F4-4525-9931-E4D34C2EF4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53A3B-29AD-43EC-843C-3CF4A7652911}" type="datetimeFigureOut">
              <a:rPr lang="en-US" smtClean="0"/>
              <a:t>1/14/2020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9321F1-3A87-407E-930D-E433CAEC23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58B7F9-B902-4517-9F57-E62D48458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0580E0-1F85-497A-93E5-D590688E5B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33251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4DC0607-91BB-48CE-9BA5-A0AF871D2B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53A3B-29AD-43EC-843C-3CF4A7652911}" type="datetimeFigureOut">
              <a:rPr lang="en-US" smtClean="0"/>
              <a:t>1/14/2020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E256E65-CD92-4EB0-B278-80CFEEA3FA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4C8EE6-28FA-484B-96A7-882567E0E2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0580E0-1F85-497A-93E5-D590688E5B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851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643640-8040-407D-A6BF-A2443D03FE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F33446-AAD3-4A38-9DE3-727EF1C1D3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E60DEB-E5A5-45BD-9D39-99A2BDC47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36EB0-22A2-41A6-B7B6-2DE0CC4A3374}" type="datetimeFigureOut">
              <a:rPr lang="en-US" smtClean="0"/>
              <a:t>1/14/2020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12A302-E6EE-4CF9-9973-D2363389C5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373F23-380E-4576-935F-3D38608CE2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EC80D-12CE-438C-AC70-F8240B3E7E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37159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AD0D23-FA7B-4C96-93A5-B80EA3175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8BBCD5-ECC8-4554-BB5A-CED048B4D6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7CFD70-FEF3-456B-B570-BDA1FF84BE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D859B8-DEF2-4363-816D-8A83F802EA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53A3B-29AD-43EC-843C-3CF4A7652911}" type="datetimeFigureOut">
              <a:rPr lang="en-US" smtClean="0"/>
              <a:t>1/14/2020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FAEA6F-0DFD-4E38-AD00-F8E1406A9E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75E3C0-CCE1-462A-B5CB-C261BDAF1B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0580E0-1F85-497A-93E5-D590688E5B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40565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286F31-8E18-4CE3-9EA2-B2E1E2E4BF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E2769D8-1E94-43A7-9C2E-BB282994C2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2605B6-5276-43B2-B80C-1C589C5DAF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798458-6412-46F7-A60B-5D32A88F8C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53A3B-29AD-43EC-843C-3CF4A7652911}" type="datetimeFigureOut">
              <a:rPr lang="en-US" smtClean="0"/>
              <a:t>1/14/2020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83E57A-447A-48C3-9CDB-D5BB5DC1AE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59B362-6AEF-4B89-AD69-C0EA22876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0580E0-1F85-497A-93E5-D590688E5B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2851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496834-B5F2-43D8-9DC1-E9E13A1F5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F58499-3B42-4AF2-8504-B0DEA6FFF5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CEA772-025B-4CC0-A481-AA2BB0033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53A3B-29AD-43EC-843C-3CF4A7652911}" type="datetimeFigureOut">
              <a:rPr lang="en-US" smtClean="0"/>
              <a:t>1/14/2020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621568-C8E9-43E3-9A7E-30F81A783A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4ADD90-40BB-4F29-B13E-1693CF35B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0580E0-1F85-497A-93E5-D590688E5B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60787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61A9058-0DBE-47F9-96E0-3FA4A622D89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2F3F858-9F01-4A17-A8EF-6F07F2C99D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241BEE-A704-468C-AC29-2967F32A6F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53A3B-29AD-43EC-843C-3CF4A7652911}" type="datetimeFigureOut">
              <a:rPr lang="en-US" smtClean="0"/>
              <a:t>1/14/2020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3CB634-88A3-4919-AE9D-5944638F81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C17C43-3748-44EA-B3BB-297EF1419C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0580E0-1F85-497A-93E5-D590688E5B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9003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20F01-2FAF-4554-B889-4E45EFF80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693D1C-0F13-41AE-8BDF-EA0043B5A9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65B308-96C2-4ABB-BE03-CCAF8866B1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2C7583-9140-42C7-9D1B-40F8356A1E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36EB0-22A2-41A6-B7B6-2DE0CC4A3374}" type="datetimeFigureOut">
              <a:rPr lang="en-US" smtClean="0"/>
              <a:t>1/14/2020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FC5E95-2A55-4690-91C7-BA6AF578F3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E804AE-7244-41CA-8CA2-650CEC9307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EC80D-12CE-438C-AC70-F8240B3E7E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3627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0218E-07BA-4F03-AC23-A5C4272C14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57AFA5-8CFE-449A-9DA8-EB73F4825B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EEFED5-547E-40ED-86D9-51649E3003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110BFBF-4B36-4A03-9F7F-C0BDBFA416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8BFF13D-204C-4A4D-B992-858AC854E7E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B09E901-9973-41F4-8E2D-2BAF08DCB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36EB0-22A2-41A6-B7B6-2DE0CC4A3374}" type="datetimeFigureOut">
              <a:rPr lang="en-US" smtClean="0"/>
              <a:t>1/14/2020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93A7193-6C4B-49F4-9E9C-51C910817A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672CA1-B124-43F3-BC46-0A9D6E149F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EC80D-12CE-438C-AC70-F8240B3E7E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3804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CA8AF-8E6A-4AA8-A8F3-7840A2C92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FB3692B-6EBD-4B45-9B85-A73E460257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36EB0-22A2-41A6-B7B6-2DE0CC4A3374}" type="datetimeFigureOut">
              <a:rPr lang="en-US" smtClean="0"/>
              <a:t>1/14/2020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F21703-B298-4044-8B49-2B28C6AA92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B85357-2573-4774-AAFE-1BAB27AEE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EC80D-12CE-438C-AC70-F8240B3E7E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0580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0400269-8FA6-4198-905B-BFC0FFB439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36EB0-22A2-41A6-B7B6-2DE0CC4A3374}" type="datetimeFigureOut">
              <a:rPr lang="en-US" smtClean="0"/>
              <a:t>1/14/2020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F06382B-4A32-4E68-BB3F-36DB3730E7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8097BC-14C6-4F31-BD57-2BCFBF76A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EC80D-12CE-438C-AC70-F8240B3E7E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3497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C23A5-4A90-4313-950B-C929B88D22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3DB736-27B7-4A00-ADEC-C352012E66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EC5028-700E-4BC2-B112-BB664689E8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587E46-FC72-4817-971B-9B927D8398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36EB0-22A2-41A6-B7B6-2DE0CC4A3374}" type="datetimeFigureOut">
              <a:rPr lang="en-US" smtClean="0"/>
              <a:t>1/14/2020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44A4D9-98F2-4BBC-8410-AAE70377DC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479A6A-7F8D-4167-94FE-8E6DA763A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EC80D-12CE-438C-AC70-F8240B3E7E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07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A9CF7B-4180-4899-9309-415F6D9D95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7B7E495-1461-4716-A971-9A467297ACE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97E26E-9652-43ED-86F5-440DCAC709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EFD260-A0C6-4BFC-8CE1-E4860BE76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36EB0-22A2-41A6-B7B6-2DE0CC4A3374}" type="datetimeFigureOut">
              <a:rPr lang="en-US" smtClean="0"/>
              <a:t>1/14/2020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5BE69C-67F5-49D1-AA31-9E9AD2C2FC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E1FE77-698D-4F31-A433-9AC8C18EB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EC80D-12CE-438C-AC70-F8240B3E7E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874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27142C9-6270-4F6E-AABE-E0F33C66C7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749CC4-12BE-42F2-9716-060D7F14FA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3D382B-9C46-45DE-85DA-8B51BAB145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936EB0-22A2-41A6-B7B6-2DE0CC4A3374}" type="datetimeFigureOut">
              <a:rPr lang="en-US" smtClean="0"/>
              <a:t>1/14/2020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F5F023-3048-4BA2-884D-8984587F27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46AF31-309C-4E41-A428-A77EBDF5CE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CEC80D-12CE-438C-AC70-F8240B3E7E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1398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accent5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E95664-D3FD-4898-886A-78B6E87AD53A}" type="datetimeFigureOut">
              <a:rPr lang="en-US" smtClean="0"/>
              <a:t>1/14/2020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67893B-4D4E-4C68-A445-ABD0F5CCECD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51474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22A335C-70E9-4DE2-99C1-9CD057BDDF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6384E3-B067-4BE2-B130-2418D8573C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2B72D0-1FAF-4C89-B20A-6C9E9E215B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053A3B-29AD-43EC-843C-3CF4A7652911}" type="datetimeFigureOut">
              <a:rPr lang="en-US" smtClean="0"/>
              <a:t>1/14/2020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B643BE-1A55-4232-A6A9-BE2ADEAFC86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4EEC6A-4D36-4684-BC60-3FDE7B5468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0580E0-1F85-497A-93E5-D590688E5B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7719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image" Target="../media/image3.jpeg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Relationship Id="rId9" Type="http://schemas.openxmlformats.org/officeDocument/2006/relationships/image" Target="../media/image9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10.JP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jpeg"/><Relationship Id="rId9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eg"/><Relationship Id="rId3" Type="http://schemas.openxmlformats.org/officeDocument/2006/relationships/image" Target="../media/image23.jpeg"/><Relationship Id="rId7" Type="http://schemas.openxmlformats.org/officeDocument/2006/relationships/image" Target="../media/image2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.png"/><Relationship Id="rId9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A95EDAC9-5BCF-43D7-A063-AE4A9597459F}"/>
              </a:ext>
            </a:extLst>
          </p:cNvPr>
          <p:cNvGrpSpPr/>
          <p:nvPr/>
        </p:nvGrpSpPr>
        <p:grpSpPr>
          <a:xfrm>
            <a:off x="-3176" y="-32898"/>
            <a:ext cx="12192000" cy="2514216"/>
            <a:chOff x="2762491" y="3295878"/>
            <a:chExt cx="6667018" cy="137486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71A7324-FB47-401C-AD06-2BA5DC3B8AE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7552" b="42188"/>
            <a:stretch/>
          </p:blipFill>
          <p:spPr>
            <a:xfrm>
              <a:off x="2762491" y="3295878"/>
              <a:ext cx="6667018" cy="1344944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5828EF7-FFC5-470F-B17C-515E11306CCC}"/>
                </a:ext>
              </a:extLst>
            </p:cNvPr>
            <p:cNvSpPr txBox="1"/>
            <p:nvPr/>
          </p:nvSpPr>
          <p:spPr>
            <a:xfrm>
              <a:off x="8046097" y="4470685"/>
              <a:ext cx="1282574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© Camille DeSisto</a:t>
              </a:r>
            </a:p>
          </p:txBody>
        </p:sp>
      </p:grpSp>
      <p:sp>
        <p:nvSpPr>
          <p:cNvPr id="7" name="Title 7">
            <a:extLst>
              <a:ext uri="{FF2B5EF4-FFF2-40B4-BE49-F238E27FC236}">
                <a16:creationId xmlns:a16="http://schemas.microsoft.com/office/drawing/2014/main" id="{6688185E-5BC9-49ED-9862-C08DB06480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4184" y="2110908"/>
            <a:ext cx="10218295" cy="1591221"/>
          </a:xfrm>
        </p:spPr>
        <p:txBody>
          <a:bodyPr>
            <a:noAutofit/>
          </a:bodyPr>
          <a:lstStyle/>
          <a:p>
            <a:r>
              <a:rPr lang="en-US" sz="3200" dirty="0" err="1"/>
              <a:t>Effet</a:t>
            </a:r>
            <a:r>
              <a:rPr lang="en-US" sz="3200" dirty="0"/>
              <a:t> de la fragmentation </a:t>
            </a:r>
            <a:r>
              <a:rPr lang="en-US" sz="3200" dirty="0" err="1"/>
              <a:t>forestière</a:t>
            </a:r>
            <a:r>
              <a:rPr lang="en-US" sz="3200" dirty="0"/>
              <a:t> sur la relation </a:t>
            </a:r>
            <a:r>
              <a:rPr lang="en-US" sz="3200" dirty="0" err="1"/>
              <a:t>mutualiste</a:t>
            </a:r>
            <a:r>
              <a:rPr lang="en-US" sz="3200" dirty="0"/>
              <a:t> entre </a:t>
            </a:r>
            <a:r>
              <a:rPr lang="en-US" sz="3200" dirty="0" err="1"/>
              <a:t>plante</a:t>
            </a:r>
            <a:r>
              <a:rPr lang="en-US" sz="3200" dirty="0"/>
              <a:t> et frugivores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DD6C819-D69F-41B8-9CF0-9059D55D18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99329" y="4598078"/>
            <a:ext cx="4586990" cy="950240"/>
          </a:xfrm>
        </p:spPr>
        <p:txBody>
          <a:bodyPr>
            <a:noAutofit/>
          </a:bodyPr>
          <a:lstStyle/>
          <a:p>
            <a:r>
              <a:rPr lang="en-US" sz="2000" dirty="0"/>
              <a:t>Nancia </a:t>
            </a:r>
            <a:r>
              <a:rPr lang="en-US" sz="2000" dirty="0" err="1"/>
              <a:t>Raoelinjanakolona</a:t>
            </a:r>
            <a:endParaRPr lang="en-US" sz="2000" dirty="0"/>
          </a:p>
          <a:p>
            <a:r>
              <a:rPr lang="en-US" sz="2000" dirty="0" err="1"/>
              <a:t>Université</a:t>
            </a:r>
            <a:r>
              <a:rPr lang="en-US" sz="2000" dirty="0"/>
              <a:t> </a:t>
            </a:r>
            <a:r>
              <a:rPr lang="en-US" sz="2000" dirty="0" err="1"/>
              <a:t>d’Antananarivo</a:t>
            </a:r>
            <a:endParaRPr lang="en-US" sz="2000" dirty="0"/>
          </a:p>
          <a:p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9" name="Picture 3">
            <a:extLst>
              <a:ext uri="{FF2B5EF4-FFF2-40B4-BE49-F238E27FC236}">
                <a16:creationId xmlns:a16="http://schemas.microsoft.com/office/drawing/2014/main" id="{124018B7-9C80-4CE0-8943-07C59A869A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5341" y="5305924"/>
            <a:ext cx="950311" cy="11325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D12E442-F560-4F34-9687-A5837ABCE100}"/>
              </a:ext>
            </a:extLst>
          </p:cNvPr>
          <p:cNvSpPr/>
          <p:nvPr/>
        </p:nvSpPr>
        <p:spPr>
          <a:xfrm>
            <a:off x="3799329" y="6467970"/>
            <a:ext cx="487180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accent2"/>
                </a:solidFill>
              </a:rPr>
              <a:t>Ecological and Epidemiological Modeling in Madagascar</a:t>
            </a:r>
          </a:p>
        </p:txBody>
      </p:sp>
    </p:spTree>
    <p:extLst>
      <p:ext uri="{BB962C8B-B14F-4D97-AF65-F5344CB8AC3E}">
        <p14:creationId xmlns:p14="http://schemas.microsoft.com/office/powerpoint/2010/main" val="38042812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A2DE8EB-23A5-4474-AD5E-04F37995C374}"/>
              </a:ext>
            </a:extLst>
          </p:cNvPr>
          <p:cNvSpPr/>
          <p:nvPr/>
        </p:nvSpPr>
        <p:spPr>
          <a:xfrm>
            <a:off x="0" y="0"/>
            <a:ext cx="12192000" cy="1165890"/>
          </a:xfrm>
          <a:prstGeom prst="rect">
            <a:avLst/>
          </a:prstGeom>
          <a:solidFill>
            <a:srgbClr val="F4F4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CA9F80-97BA-43B9-AEA0-74EC769C370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707" y="3152209"/>
            <a:ext cx="1368481" cy="1147877"/>
          </a:xfrm>
          <a:prstGeom prst="flowChartConnector">
            <a:avLst/>
          </a:prstGeom>
          <a:ln w="228600" cap="sq" cmpd="thickThin">
            <a:noFill/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5" name="Picture 4" descr="C:\Users\seed dispersal team\Desktop\DSC_0906.JPG">
            <a:extLst>
              <a:ext uri="{FF2B5EF4-FFF2-40B4-BE49-F238E27FC236}">
                <a16:creationId xmlns:a16="http://schemas.microsoft.com/office/drawing/2014/main" id="{F2E6BF85-EDE9-4EF7-BC23-4AED80116F0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71" t="15942" r="38304" b="44565"/>
          <a:stretch/>
        </p:blipFill>
        <p:spPr bwMode="auto">
          <a:xfrm>
            <a:off x="701708" y="1831193"/>
            <a:ext cx="1368481" cy="1147877"/>
          </a:xfrm>
          <a:prstGeom prst="flowChartConnector">
            <a:avLst/>
          </a:prstGeom>
          <a:ln w="228600" cap="sq" cmpd="thickThin">
            <a:noFill/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 descr="C:\Users\seed dispersal team\Desktop\DSC_0911.JPG">
            <a:extLst>
              <a:ext uri="{FF2B5EF4-FFF2-40B4-BE49-F238E27FC236}">
                <a16:creationId xmlns:a16="http://schemas.microsoft.com/office/drawing/2014/main" id="{DBBBCF42-BF92-49F6-81EA-A1CC2D8918A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74" t="22645" r="43786" b="53623"/>
          <a:stretch/>
        </p:blipFill>
        <p:spPr bwMode="auto">
          <a:xfrm>
            <a:off x="754642" y="4488660"/>
            <a:ext cx="1368481" cy="1183210"/>
          </a:xfrm>
          <a:prstGeom prst="flowChartConnector">
            <a:avLst/>
          </a:prstGeom>
          <a:ln w="228600" cap="sq" cmpd="thickThin">
            <a:noFill/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Picture 7" descr="C:\Users\seed dispersal team\Desktop\DSC_0435.JPG">
            <a:extLst>
              <a:ext uri="{FF2B5EF4-FFF2-40B4-BE49-F238E27FC236}">
                <a16:creationId xmlns:a16="http://schemas.microsoft.com/office/drawing/2014/main" id="{74BDC164-99CD-40F6-80ED-05C1A0857BA9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12" t="14493" r="34786" b="25724"/>
          <a:stretch/>
        </p:blipFill>
        <p:spPr bwMode="auto">
          <a:xfrm>
            <a:off x="2839619" y="2578270"/>
            <a:ext cx="1477579" cy="1147877"/>
          </a:xfrm>
          <a:prstGeom prst="flowChartConnector">
            <a:avLst/>
          </a:prstGeom>
          <a:ln w="228600" cap="sq" cmpd="thickThin">
            <a:noFill/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Picture 8" descr="C:\Users\seed dispersal team\Desktop\DSC_0344.JPG">
            <a:extLst>
              <a:ext uri="{FF2B5EF4-FFF2-40B4-BE49-F238E27FC236}">
                <a16:creationId xmlns:a16="http://schemas.microsoft.com/office/drawing/2014/main" id="{16F7452E-80D8-43C5-B5C9-864371819CE1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40" r="29625" b="39312"/>
          <a:stretch/>
        </p:blipFill>
        <p:spPr bwMode="auto">
          <a:xfrm>
            <a:off x="2839619" y="5187509"/>
            <a:ext cx="1537259" cy="1176650"/>
          </a:xfrm>
          <a:prstGeom prst="flowChartConnector">
            <a:avLst/>
          </a:prstGeom>
          <a:ln w="228600" cap="sq" cmpd="thickThin">
            <a:noFill/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8EB5B6F-31A0-4A3A-82BA-1855B394CDDB}"/>
              </a:ext>
            </a:extLst>
          </p:cNvPr>
          <p:cNvCxnSpPr>
            <a:cxnSpLocks/>
            <a:stCxn id="5" idx="6"/>
            <a:endCxn id="34" idx="2"/>
          </p:cNvCxnSpPr>
          <p:nvPr/>
        </p:nvCxnSpPr>
        <p:spPr>
          <a:xfrm flipV="1">
            <a:off x="2070189" y="1896573"/>
            <a:ext cx="883630" cy="50855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A picture containing grass, sitting&#10;&#10;Description automatically generated">
            <a:extLst>
              <a:ext uri="{FF2B5EF4-FFF2-40B4-BE49-F238E27FC236}">
                <a16:creationId xmlns:a16="http://schemas.microsoft.com/office/drawing/2014/main" id="{73F8D1C2-08C2-4D61-A3A8-AFA4415D99BB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168" r="17222" b="7313"/>
          <a:stretch/>
        </p:blipFill>
        <p:spPr>
          <a:xfrm rot="5400000">
            <a:off x="3034231" y="3718040"/>
            <a:ext cx="1197447" cy="1477578"/>
          </a:xfrm>
          <a:prstGeom prst="flowChartConnector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3228C706-F63C-48DE-8621-B9BD2345372A}"/>
              </a:ext>
            </a:extLst>
          </p:cNvPr>
          <p:cNvSpPr/>
          <p:nvPr/>
        </p:nvSpPr>
        <p:spPr>
          <a:xfrm>
            <a:off x="5093374" y="2632964"/>
            <a:ext cx="6857395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Maintien</a:t>
            </a:r>
            <a:r>
              <a:rPr lang="en-US" sz="2400" dirty="0"/>
              <a:t> de la structure de la </a:t>
            </a:r>
            <a:r>
              <a:rPr lang="en-US" sz="2400" dirty="0" err="1"/>
              <a:t>communauté</a:t>
            </a:r>
            <a:r>
              <a:rPr lang="en-US" sz="2400" dirty="0"/>
              <a:t> </a:t>
            </a:r>
            <a:r>
              <a:rPr lang="en-US" sz="2400" dirty="0" err="1"/>
              <a:t>écologique</a:t>
            </a:r>
            <a:r>
              <a:rPr lang="en-US" sz="2400" dirty="0"/>
              <a:t> et de la  </a:t>
            </a:r>
            <a:r>
              <a:rPr lang="en-US" sz="2400" dirty="0" err="1"/>
              <a:t>biodiversité</a:t>
            </a:r>
            <a:r>
              <a:rPr lang="en-US" sz="2400" dirty="0"/>
              <a:t> </a:t>
            </a:r>
            <a:r>
              <a:rPr lang="en-US" sz="1600" dirty="0"/>
              <a:t>(</a:t>
            </a:r>
            <a:r>
              <a:rPr lang="en-US" sz="1600" dirty="0" err="1"/>
              <a:t>Thebault</a:t>
            </a:r>
            <a:r>
              <a:rPr lang="en-US" sz="1600" dirty="0"/>
              <a:t> &amp; Fontaine, 2010)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Vitale pour de </a:t>
            </a:r>
            <a:r>
              <a:rPr lang="en-US" sz="2400" dirty="0" err="1"/>
              <a:t>nombreuse</a:t>
            </a:r>
            <a:r>
              <a:rPr lang="en-US" sz="2400" dirty="0"/>
              <a:t> </a:t>
            </a:r>
            <a:r>
              <a:rPr lang="en-US" sz="2400" dirty="0" err="1"/>
              <a:t>espèces</a:t>
            </a:r>
            <a:r>
              <a:rPr lang="en-US" sz="2400" dirty="0"/>
              <a:t> </a:t>
            </a:r>
            <a:r>
              <a:rPr lang="en-US" sz="2400" dirty="0" err="1"/>
              <a:t>dont</a:t>
            </a:r>
            <a:r>
              <a:rPr lang="en-US" sz="2400" dirty="0"/>
              <a:t> </a:t>
            </a:r>
            <a:r>
              <a:rPr lang="en-US" sz="2400" dirty="0" err="1"/>
              <a:t>leur</a:t>
            </a:r>
            <a:r>
              <a:rPr lang="en-US" sz="2400" dirty="0"/>
              <a:t> </a:t>
            </a:r>
            <a:r>
              <a:rPr lang="en-US" sz="2400" dirty="0" err="1"/>
              <a:t>succès</a:t>
            </a:r>
            <a:r>
              <a:rPr lang="en-US" sz="2400" dirty="0"/>
              <a:t> </a:t>
            </a:r>
            <a:r>
              <a:rPr lang="en-US" sz="2400" dirty="0" err="1"/>
              <a:t>reproductif</a:t>
            </a:r>
            <a:r>
              <a:rPr lang="en-US" sz="2400" dirty="0"/>
              <a:t> </a:t>
            </a:r>
            <a:r>
              <a:rPr lang="en-US" sz="2400" dirty="0" err="1"/>
              <a:t>en</a:t>
            </a:r>
            <a:r>
              <a:rPr lang="en-US" sz="2400" dirty="0"/>
              <a:t> depend </a:t>
            </a:r>
            <a:r>
              <a:rPr lang="en-US" sz="1600" dirty="0"/>
              <a:t>(Stevenson et al., 2015)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Importante</a:t>
            </a:r>
            <a:r>
              <a:rPr lang="en-US" sz="2400" dirty="0"/>
              <a:t> dans la </a:t>
            </a:r>
            <a:r>
              <a:rPr lang="en-US" sz="2400" dirty="0" err="1"/>
              <a:t>règenèration</a:t>
            </a:r>
            <a:r>
              <a:rPr lang="en-US" sz="2400" dirty="0"/>
              <a:t> </a:t>
            </a:r>
            <a:r>
              <a:rPr lang="en-US" sz="2400" dirty="0" err="1"/>
              <a:t>forestière</a:t>
            </a:r>
            <a:r>
              <a:rPr lang="en-US" sz="2400" dirty="0"/>
              <a:t> et la resilience </a:t>
            </a:r>
            <a:r>
              <a:rPr lang="en-US" sz="2400" dirty="0" err="1"/>
              <a:t>forestière</a:t>
            </a:r>
            <a:endParaRPr lang="en-US" sz="2400" dirty="0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F4A4E681-CD0A-4E27-AFC4-7A02FCF4361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3819" y="1316880"/>
            <a:ext cx="1249180" cy="1159386"/>
          </a:xfrm>
          <a:prstGeom prst="flowChartConnector">
            <a:avLst/>
          </a:prstGeom>
        </p:spPr>
      </p:pic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5016D683-94D5-41E8-B540-4DAA106F0F64}"/>
              </a:ext>
            </a:extLst>
          </p:cNvPr>
          <p:cNvCxnSpPr>
            <a:cxnSpLocks/>
            <a:stCxn id="5" idx="6"/>
            <a:endCxn id="8" idx="2"/>
          </p:cNvCxnSpPr>
          <p:nvPr/>
        </p:nvCxnSpPr>
        <p:spPr>
          <a:xfrm>
            <a:off x="2070189" y="2405132"/>
            <a:ext cx="769430" cy="74707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7CA585A-45BD-4995-973C-56738E3A19CB}"/>
              </a:ext>
            </a:extLst>
          </p:cNvPr>
          <p:cNvCxnSpPr>
            <a:cxnSpLocks/>
            <a:endCxn id="34" idx="2"/>
          </p:cNvCxnSpPr>
          <p:nvPr/>
        </p:nvCxnSpPr>
        <p:spPr>
          <a:xfrm flipV="1">
            <a:off x="2061139" y="1896573"/>
            <a:ext cx="892680" cy="177295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053A2C70-BE74-44E1-A4FD-6FD7764A1BE5}"/>
              </a:ext>
            </a:extLst>
          </p:cNvPr>
          <p:cNvCxnSpPr>
            <a:cxnSpLocks/>
            <a:endCxn id="13" idx="4"/>
          </p:cNvCxnSpPr>
          <p:nvPr/>
        </p:nvCxnSpPr>
        <p:spPr>
          <a:xfrm>
            <a:off x="2040363" y="3669531"/>
            <a:ext cx="853803" cy="78729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93B49437-20D4-416E-9EAA-4A4F2668779D}"/>
              </a:ext>
            </a:extLst>
          </p:cNvPr>
          <p:cNvCxnSpPr>
            <a:cxnSpLocks/>
            <a:endCxn id="34" idx="2"/>
          </p:cNvCxnSpPr>
          <p:nvPr/>
        </p:nvCxnSpPr>
        <p:spPr>
          <a:xfrm flipV="1">
            <a:off x="2112409" y="1896573"/>
            <a:ext cx="841410" cy="310735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FD389312-152A-4461-BF59-1206A29F760D}"/>
              </a:ext>
            </a:extLst>
          </p:cNvPr>
          <p:cNvCxnSpPr>
            <a:cxnSpLocks/>
            <a:stCxn id="4" idx="6"/>
            <a:endCxn id="9" idx="2"/>
          </p:cNvCxnSpPr>
          <p:nvPr/>
        </p:nvCxnSpPr>
        <p:spPr>
          <a:xfrm>
            <a:off x="2070188" y="3726148"/>
            <a:ext cx="769431" cy="204968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C9959A3F-E262-4998-B990-F53936491FD4}"/>
              </a:ext>
            </a:extLst>
          </p:cNvPr>
          <p:cNvCxnSpPr>
            <a:cxnSpLocks/>
            <a:endCxn id="9" idx="2"/>
          </p:cNvCxnSpPr>
          <p:nvPr/>
        </p:nvCxnSpPr>
        <p:spPr>
          <a:xfrm>
            <a:off x="2070189" y="2421528"/>
            <a:ext cx="769430" cy="335430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00BB756F-F64E-4B85-B4B5-8851475B8A19}"/>
              </a:ext>
            </a:extLst>
          </p:cNvPr>
          <p:cNvSpPr txBox="1"/>
          <p:nvPr/>
        </p:nvSpPr>
        <p:spPr>
          <a:xfrm>
            <a:off x="1034667" y="75901"/>
            <a:ext cx="1057271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err="1">
                <a:solidFill>
                  <a:srgbClr val="0070C0"/>
                </a:solidFill>
              </a:rPr>
              <a:t>L’interaction</a:t>
            </a:r>
            <a:r>
              <a:rPr lang="en-US" sz="3000" dirty="0">
                <a:solidFill>
                  <a:srgbClr val="0070C0"/>
                </a:solidFill>
              </a:rPr>
              <a:t> </a:t>
            </a:r>
            <a:r>
              <a:rPr lang="en-US" sz="3000" dirty="0" err="1">
                <a:solidFill>
                  <a:srgbClr val="0070C0"/>
                </a:solidFill>
              </a:rPr>
              <a:t>écologique</a:t>
            </a:r>
            <a:r>
              <a:rPr lang="en-US" sz="3000" dirty="0">
                <a:solidFill>
                  <a:srgbClr val="0070C0"/>
                </a:solidFill>
              </a:rPr>
              <a:t> </a:t>
            </a:r>
            <a:r>
              <a:rPr lang="en-US" sz="3000" dirty="0" err="1">
                <a:solidFill>
                  <a:srgbClr val="0070C0"/>
                </a:solidFill>
              </a:rPr>
              <a:t>est</a:t>
            </a:r>
            <a:r>
              <a:rPr lang="en-US" sz="3000" dirty="0">
                <a:solidFill>
                  <a:srgbClr val="0070C0"/>
                </a:solidFill>
              </a:rPr>
              <a:t> </a:t>
            </a:r>
            <a:r>
              <a:rPr lang="en-US" sz="3000" dirty="0" err="1">
                <a:solidFill>
                  <a:srgbClr val="0070C0"/>
                </a:solidFill>
              </a:rPr>
              <a:t>vitale</a:t>
            </a:r>
            <a:r>
              <a:rPr lang="en-US" sz="3000" dirty="0">
                <a:solidFill>
                  <a:srgbClr val="0070C0"/>
                </a:solidFill>
              </a:rPr>
              <a:t> pour la santé de </a:t>
            </a:r>
          </a:p>
          <a:p>
            <a:pPr algn="ctr"/>
            <a:r>
              <a:rPr lang="en-US" sz="3000" dirty="0">
                <a:solidFill>
                  <a:srgbClr val="0070C0"/>
                </a:solidFill>
              </a:rPr>
              <a:t>l’ </a:t>
            </a:r>
            <a:r>
              <a:rPr lang="en-US" sz="3000" dirty="0" err="1">
                <a:solidFill>
                  <a:srgbClr val="0070C0"/>
                </a:solidFill>
              </a:rPr>
              <a:t>écosysteme</a:t>
            </a:r>
            <a:endParaRPr lang="en-US" sz="30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11560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99A23E6-35E7-4250-920D-8AC84E4A5D31}"/>
              </a:ext>
            </a:extLst>
          </p:cNvPr>
          <p:cNvSpPr/>
          <p:nvPr/>
        </p:nvSpPr>
        <p:spPr>
          <a:xfrm>
            <a:off x="0" y="0"/>
            <a:ext cx="12192000" cy="116589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841EA57-DEA6-4BE9-B11E-1FBCC76BE1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8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3" name="Freeform 15">
            <a:extLst>
              <a:ext uri="{FF2B5EF4-FFF2-40B4-BE49-F238E27FC236}">
                <a16:creationId xmlns:a16="http://schemas.microsoft.com/office/drawing/2014/main" id="{A26922E4-CEB0-4BFE-BAD1-403E6A417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590203" cy="6858000"/>
          </a:xfrm>
          <a:custGeom>
            <a:avLst/>
            <a:gdLst>
              <a:gd name="connsiteX0" fmla="*/ 0 w 9590203"/>
              <a:gd name="connsiteY0" fmla="*/ 0 h 6858000"/>
              <a:gd name="connsiteX1" fmla="*/ 6414049 w 9590203"/>
              <a:gd name="connsiteY1" fmla="*/ 0 h 6858000"/>
              <a:gd name="connsiteX2" fmla="*/ 9590203 w 9590203"/>
              <a:gd name="connsiteY2" fmla="*/ 6858000 h 6858000"/>
              <a:gd name="connsiteX3" fmla="*/ 0 w 9590203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90203" h="6858000">
                <a:moveTo>
                  <a:pt x="0" y="0"/>
                </a:moveTo>
                <a:lnTo>
                  <a:pt x="6414049" y="0"/>
                </a:lnTo>
                <a:lnTo>
                  <a:pt x="959020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31B4DC-0A87-47CE-926E-A47BE78017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6401" y="1535463"/>
            <a:ext cx="5707565" cy="30210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</a:rPr>
              <a:t>Fragmentation de </a:t>
            </a:r>
            <a:r>
              <a:rPr lang="en-US" sz="2400" dirty="0" err="1">
                <a:solidFill>
                  <a:srgbClr val="000000"/>
                </a:solidFill>
              </a:rPr>
              <a:t>l’habitat</a:t>
            </a:r>
            <a:r>
              <a:rPr lang="en-US" sz="2400" dirty="0">
                <a:solidFill>
                  <a:srgbClr val="000000"/>
                </a:solidFill>
              </a:rPr>
              <a:t>:</a:t>
            </a: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</a:endParaRPr>
          </a:p>
          <a:p>
            <a:pPr marL="347663" indent="-347663">
              <a:buFont typeface="Wingdings" panose="05000000000000000000" pitchFamily="2" charset="2"/>
              <a:buChar char="à"/>
            </a:pPr>
            <a:r>
              <a:rPr lang="en-US" sz="2400" dirty="0" err="1">
                <a:solidFill>
                  <a:srgbClr val="000000"/>
                </a:solidFill>
                <a:sym typeface="Wingdings" panose="05000000000000000000" pitchFamily="2" charset="2"/>
              </a:rPr>
              <a:t>Rompt</a:t>
            </a:r>
            <a:r>
              <a:rPr lang="en-US" sz="2400" dirty="0">
                <a:solidFill>
                  <a:srgbClr val="000000"/>
                </a:solidFill>
                <a:sym typeface="Wingdings" panose="05000000000000000000" pitchFamily="2" charset="2"/>
              </a:rPr>
              <a:t> la relation entre </a:t>
            </a:r>
            <a:r>
              <a:rPr lang="en-US" sz="2400" dirty="0" err="1">
                <a:solidFill>
                  <a:srgbClr val="000000"/>
                </a:solidFill>
                <a:sym typeface="Wingdings" panose="05000000000000000000" pitchFamily="2" charset="2"/>
              </a:rPr>
              <a:t>plante</a:t>
            </a:r>
            <a:r>
              <a:rPr lang="en-US" sz="2400" dirty="0">
                <a:solidFill>
                  <a:srgbClr val="000000"/>
                </a:solidFill>
                <a:sym typeface="Wingdings" panose="05000000000000000000" pitchFamily="2" charset="2"/>
              </a:rPr>
              <a:t> et frugivore </a:t>
            </a:r>
          </a:p>
          <a:p>
            <a:pPr marL="347663" indent="-347663">
              <a:buFont typeface="Wingdings" panose="05000000000000000000" pitchFamily="2" charset="2"/>
              <a:buChar char="à"/>
            </a:pPr>
            <a:endParaRPr lang="en-US" sz="2400" dirty="0">
              <a:solidFill>
                <a:srgbClr val="000000"/>
              </a:solidFill>
              <a:sym typeface="Wingdings" panose="05000000000000000000" pitchFamily="2" charset="2"/>
            </a:endParaRPr>
          </a:p>
          <a:p>
            <a:pPr marL="347663" indent="-347663">
              <a:buFont typeface="Wingdings" panose="05000000000000000000" pitchFamily="2" charset="2"/>
              <a:buChar char="à"/>
            </a:pPr>
            <a:r>
              <a:rPr lang="en-US" sz="2400" dirty="0">
                <a:solidFill>
                  <a:srgbClr val="000000"/>
                </a:solidFill>
              </a:rPr>
              <a:t>Menace la </a:t>
            </a:r>
            <a:r>
              <a:rPr lang="en-US" sz="2400" dirty="0" err="1">
                <a:solidFill>
                  <a:srgbClr val="000000"/>
                </a:solidFill>
              </a:rPr>
              <a:t>survie</a:t>
            </a:r>
            <a:r>
              <a:rPr lang="en-US" sz="2400" dirty="0">
                <a:solidFill>
                  <a:srgbClr val="000000"/>
                </a:solidFill>
              </a:rPr>
              <a:t> et la persistence des </a:t>
            </a:r>
            <a:r>
              <a:rPr lang="en-US" sz="2400" dirty="0" err="1">
                <a:solidFill>
                  <a:srgbClr val="000000"/>
                </a:solidFill>
              </a:rPr>
              <a:t>esp</a:t>
            </a:r>
            <a:r>
              <a:rPr lang="en-US" sz="2400" dirty="0" err="1"/>
              <a:t>è</a:t>
            </a:r>
            <a:r>
              <a:rPr lang="en-US" sz="2400" dirty="0" err="1">
                <a:solidFill>
                  <a:srgbClr val="000000"/>
                </a:solidFill>
              </a:rPr>
              <a:t>ces</a:t>
            </a:r>
            <a:r>
              <a:rPr lang="en-US" sz="2400" dirty="0">
                <a:solidFill>
                  <a:srgbClr val="000000"/>
                </a:solidFill>
              </a:rPr>
              <a:t> qui </a:t>
            </a:r>
            <a:r>
              <a:rPr lang="en-US" sz="2400" dirty="0" err="1">
                <a:solidFill>
                  <a:srgbClr val="000000"/>
                </a:solidFill>
              </a:rPr>
              <a:t>s’interagissent</a:t>
            </a:r>
            <a:endParaRPr lang="en-US" sz="2400" dirty="0">
              <a:solidFill>
                <a:srgbClr val="0000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B58749-EB80-4AD6-B461-3EEE061C1C5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00" r="-3" b="31654"/>
          <a:stretch/>
        </p:blipFill>
        <p:spPr>
          <a:xfrm>
            <a:off x="4105722" y="5111646"/>
            <a:ext cx="4853415" cy="1770713"/>
          </a:xfrm>
          <a:prstGeom prst="rect">
            <a:avLst/>
          </a:prstGeom>
        </p:spPr>
      </p:pic>
      <p:pic>
        <p:nvPicPr>
          <p:cNvPr id="5" name="Picture 2" descr="C:\Users\seed dispersal team\Pictures\IHOFA DIVERS\SARY MIFANGARO_mila alamina\DSC_1164.JPG">
            <a:extLst>
              <a:ext uri="{FF2B5EF4-FFF2-40B4-BE49-F238E27FC236}">
                <a16:creationId xmlns:a16="http://schemas.microsoft.com/office/drawing/2014/main" id="{E4EF1814-B6A5-4283-ADF0-1C8D51D352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953" b="11233"/>
          <a:stretch/>
        </p:blipFill>
        <p:spPr bwMode="auto">
          <a:xfrm>
            <a:off x="1" y="5106025"/>
            <a:ext cx="4105722" cy="1795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65" descr="C:\Users\Onja\Dropbox\TeamAndasibe\Sary\2017 Andasibe\OnjaPhone\20170107_084320.jpg">
            <a:extLst>
              <a:ext uri="{FF2B5EF4-FFF2-40B4-BE49-F238E27FC236}">
                <a16:creationId xmlns:a16="http://schemas.microsoft.com/office/drawing/2014/main" id="{49B4D9C3-34FF-4D7C-8332-4AF1070823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40"/>
          <a:stretch/>
        </p:blipFill>
        <p:spPr bwMode="auto">
          <a:xfrm>
            <a:off x="8959137" y="5104766"/>
            <a:ext cx="3232861" cy="1783214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99304DC3-84E9-4405-AEBE-7DDAB2C36B05}"/>
              </a:ext>
            </a:extLst>
          </p:cNvPr>
          <p:cNvSpPr/>
          <p:nvPr/>
        </p:nvSpPr>
        <p:spPr>
          <a:xfrm>
            <a:off x="0" y="-89362"/>
            <a:ext cx="12192000" cy="1165890"/>
          </a:xfrm>
          <a:prstGeom prst="rect">
            <a:avLst/>
          </a:prstGeom>
          <a:solidFill>
            <a:srgbClr val="F4F4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1BCDAD-2594-4B5B-8AFA-24FA48AECF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750" y="-117540"/>
            <a:ext cx="9908498" cy="1325563"/>
          </a:xfrm>
        </p:spPr>
        <p:txBody>
          <a:bodyPr>
            <a:normAutofit/>
          </a:bodyPr>
          <a:lstStyle/>
          <a:p>
            <a:r>
              <a:rPr lang="en-US" sz="3000" dirty="0"/>
              <a:t>La fragmentation de </a:t>
            </a:r>
            <a:r>
              <a:rPr lang="en-US" sz="3000" dirty="0" err="1"/>
              <a:t>l’habitat</a:t>
            </a:r>
            <a:r>
              <a:rPr lang="en-US" sz="3000" dirty="0"/>
              <a:t> </a:t>
            </a:r>
            <a:r>
              <a:rPr lang="en-US" sz="3000" dirty="0" err="1"/>
              <a:t>peut</a:t>
            </a:r>
            <a:r>
              <a:rPr lang="en-US" sz="3000" dirty="0"/>
              <a:t> causer la rupture de </a:t>
            </a:r>
            <a:r>
              <a:rPr lang="en-US" sz="3000" dirty="0" err="1"/>
              <a:t>l’interaction</a:t>
            </a:r>
            <a:r>
              <a:rPr lang="en-US" sz="3000" dirty="0"/>
              <a:t> </a:t>
            </a:r>
            <a:r>
              <a:rPr lang="en-US" sz="3000" dirty="0" err="1"/>
              <a:t>mutualiste</a:t>
            </a:r>
            <a:endParaRPr lang="en-US" sz="3000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D5F52B2-0159-4668-A5CF-949547A4409D}"/>
              </a:ext>
            </a:extLst>
          </p:cNvPr>
          <p:cNvGrpSpPr/>
          <p:nvPr/>
        </p:nvGrpSpPr>
        <p:grpSpPr>
          <a:xfrm>
            <a:off x="477205" y="1076528"/>
            <a:ext cx="2920465" cy="3699666"/>
            <a:chOff x="838201" y="1910665"/>
            <a:chExt cx="3317110" cy="4262659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B866B372-E2C9-4455-944D-787787065D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2960"/>
            <a:stretch/>
          </p:blipFill>
          <p:spPr>
            <a:xfrm>
              <a:off x="838201" y="1910665"/>
              <a:ext cx="3317110" cy="4262659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83454D9-9C5C-4E94-B397-E1C9328460E9}"/>
                </a:ext>
              </a:extLst>
            </p:cNvPr>
            <p:cNvSpPr/>
            <p:nvPr/>
          </p:nvSpPr>
          <p:spPr>
            <a:xfrm>
              <a:off x="3426106" y="2384385"/>
              <a:ext cx="729205" cy="31135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9E7BA15F-A284-43F7-9DFD-FB578A29F80E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63032" y="1380544"/>
            <a:ext cx="850569" cy="761036"/>
          </a:xfrm>
          <a:prstGeom prst="rect">
            <a:avLst/>
          </a:prstGeom>
        </p:spPr>
      </p:pic>
      <p:sp>
        <p:nvSpPr>
          <p:cNvPr id="20" name="&quot;Not Allowed&quot; Symbol 19">
            <a:extLst>
              <a:ext uri="{FF2B5EF4-FFF2-40B4-BE49-F238E27FC236}">
                <a16:creationId xmlns:a16="http://schemas.microsoft.com/office/drawing/2014/main" id="{52A79E6C-D28D-4268-94F6-DD07C051473E}"/>
              </a:ext>
            </a:extLst>
          </p:cNvPr>
          <p:cNvSpPr/>
          <p:nvPr/>
        </p:nvSpPr>
        <p:spPr>
          <a:xfrm>
            <a:off x="4421386" y="1580642"/>
            <a:ext cx="408007" cy="334943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092020A-F8A8-4C9E-B19D-374F8C1E4555}"/>
              </a:ext>
            </a:extLst>
          </p:cNvPr>
          <p:cNvCxnSpPr>
            <a:cxnSpLocks/>
          </p:cNvCxnSpPr>
          <p:nvPr/>
        </p:nvCxnSpPr>
        <p:spPr>
          <a:xfrm>
            <a:off x="4642676" y="2141580"/>
            <a:ext cx="0" cy="4423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3AA1B565-3F6D-46BD-841A-02861BA30FDF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169"/>
          <a:stretch/>
        </p:blipFill>
        <p:spPr>
          <a:xfrm>
            <a:off x="4037068" y="3935379"/>
            <a:ext cx="1211216" cy="90688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02AA297B-12B8-4826-98A1-57F68ADDAA2D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53209" y="2583884"/>
            <a:ext cx="490952" cy="792179"/>
          </a:xfrm>
          <a:prstGeom prst="rect">
            <a:avLst/>
          </a:prstGeom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1106AB4-B2DB-4B3E-BEBB-5CE45F0DF746}"/>
              </a:ext>
            </a:extLst>
          </p:cNvPr>
          <p:cNvCxnSpPr>
            <a:cxnSpLocks/>
          </p:cNvCxnSpPr>
          <p:nvPr/>
        </p:nvCxnSpPr>
        <p:spPr>
          <a:xfrm>
            <a:off x="4642676" y="3293568"/>
            <a:ext cx="0" cy="4423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F8FB22BA-EFD6-4EF4-BF2A-76600BE04920}"/>
              </a:ext>
            </a:extLst>
          </p:cNvPr>
          <p:cNvSpPr txBox="1"/>
          <p:nvPr/>
        </p:nvSpPr>
        <p:spPr>
          <a:xfrm>
            <a:off x="969264" y="4643854"/>
            <a:ext cx="20985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(Vidal et al. 2014)</a:t>
            </a:r>
          </a:p>
        </p:txBody>
      </p:sp>
    </p:spTree>
    <p:extLst>
      <p:ext uri="{BB962C8B-B14F-4D97-AF65-F5344CB8AC3E}">
        <p14:creationId xmlns:p14="http://schemas.microsoft.com/office/powerpoint/2010/main" val="2526006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164D3C1-26BB-41D7-85D2-FD67EF0759D2}"/>
              </a:ext>
            </a:extLst>
          </p:cNvPr>
          <p:cNvSpPr/>
          <p:nvPr/>
        </p:nvSpPr>
        <p:spPr>
          <a:xfrm>
            <a:off x="0" y="0"/>
            <a:ext cx="12192000" cy="1165890"/>
          </a:xfrm>
          <a:prstGeom prst="rect">
            <a:avLst/>
          </a:prstGeom>
          <a:solidFill>
            <a:srgbClr val="F4F4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8CC23D-2523-46A4-902C-C49B5D5D34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4739" y="174297"/>
            <a:ext cx="5682522" cy="875016"/>
          </a:xfrm>
        </p:spPr>
        <p:txBody>
          <a:bodyPr/>
          <a:lstStyle/>
          <a:p>
            <a:r>
              <a:rPr lang="en-US" dirty="0"/>
              <a:t>Questions de </a:t>
            </a:r>
            <a:r>
              <a:rPr lang="en-US" dirty="0" err="1"/>
              <a:t>recheche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8CCD29-5227-4AA3-825C-C70CA5507EF5}"/>
              </a:ext>
            </a:extLst>
          </p:cNvPr>
          <p:cNvSpPr txBox="1"/>
          <p:nvPr/>
        </p:nvSpPr>
        <p:spPr>
          <a:xfrm>
            <a:off x="1169234" y="2071593"/>
            <a:ext cx="1024327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2400" dirty="0"/>
              <a:t>Quelle </a:t>
            </a:r>
            <a:r>
              <a:rPr lang="en-US" sz="2400" dirty="0" err="1"/>
              <a:t>est</a:t>
            </a:r>
            <a:r>
              <a:rPr lang="en-US" sz="2400" dirty="0"/>
              <a:t> la structure de la relation entre </a:t>
            </a:r>
            <a:r>
              <a:rPr lang="en-US" sz="2400" dirty="0" err="1"/>
              <a:t>plantes</a:t>
            </a:r>
            <a:r>
              <a:rPr lang="en-US" sz="2400" dirty="0"/>
              <a:t> et frugivores dans les </a:t>
            </a:r>
            <a:r>
              <a:rPr lang="en-US" sz="2400" dirty="0" err="1"/>
              <a:t>forets</a:t>
            </a:r>
            <a:r>
              <a:rPr lang="en-US" sz="2400" dirty="0"/>
              <a:t> </a:t>
            </a:r>
            <a:r>
              <a:rPr lang="en-US" sz="2400" dirty="0" err="1"/>
              <a:t>fragmentées</a:t>
            </a:r>
            <a:endParaRPr lang="en-US" sz="2400" dirty="0"/>
          </a:p>
          <a:p>
            <a:endParaRPr lang="en-US" sz="2400" dirty="0"/>
          </a:p>
          <a:p>
            <a:pPr marL="342900" indent="-342900">
              <a:buAutoNum type="arabicPeriod"/>
            </a:pPr>
            <a:endParaRPr lang="en-US" sz="2400" dirty="0"/>
          </a:p>
          <a:p>
            <a:r>
              <a:rPr lang="en-US" sz="2400" dirty="0"/>
              <a:t>2. </a:t>
            </a:r>
            <a:r>
              <a:rPr lang="en-US" sz="2400" dirty="0" err="1"/>
              <a:t>Quel</a:t>
            </a:r>
            <a:r>
              <a:rPr lang="en-US" sz="2400" dirty="0"/>
              <a:t> </a:t>
            </a:r>
            <a:r>
              <a:rPr lang="en-US" sz="2400" dirty="0" err="1"/>
              <a:t>est</a:t>
            </a:r>
            <a:r>
              <a:rPr lang="en-US" sz="2400" dirty="0"/>
              <a:t> </a:t>
            </a:r>
            <a:r>
              <a:rPr lang="en-US" sz="2400" dirty="0" err="1"/>
              <a:t>l’effet</a:t>
            </a:r>
            <a:r>
              <a:rPr lang="en-US" sz="2400" dirty="0"/>
              <a:t> de la fragmentation </a:t>
            </a:r>
            <a:r>
              <a:rPr lang="en-US" sz="2400" dirty="0" err="1"/>
              <a:t>forestière</a:t>
            </a:r>
            <a:r>
              <a:rPr lang="en-US" sz="2400" dirty="0"/>
              <a:t> sur le </a:t>
            </a:r>
            <a:r>
              <a:rPr lang="en-US" sz="2400" dirty="0" err="1"/>
              <a:t>taux</a:t>
            </a:r>
            <a:r>
              <a:rPr lang="en-US" sz="2400" dirty="0"/>
              <a:t> </a:t>
            </a:r>
            <a:r>
              <a:rPr lang="en-US" sz="2400" dirty="0" err="1"/>
              <a:t>d’enlèvement</a:t>
            </a:r>
            <a:r>
              <a:rPr lang="en-US" sz="2400" dirty="0"/>
              <a:t> de fruit par les frugivores?</a:t>
            </a:r>
          </a:p>
        </p:txBody>
      </p:sp>
    </p:spTree>
    <p:extLst>
      <p:ext uri="{BB962C8B-B14F-4D97-AF65-F5344CB8AC3E}">
        <p14:creationId xmlns:p14="http://schemas.microsoft.com/office/powerpoint/2010/main" val="1260369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048">
            <a:extLst>
              <a:ext uri="{FF2B5EF4-FFF2-40B4-BE49-F238E27FC236}">
                <a16:creationId xmlns:a16="http://schemas.microsoft.com/office/drawing/2014/main" id="{BF79429A-72F5-4CFE-964F-E6BAF810F7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849" y="1137314"/>
            <a:ext cx="8059712" cy="56964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10DFC96-6668-4B31-90E6-ADDCF76C05AF}"/>
              </a:ext>
            </a:extLst>
          </p:cNvPr>
          <p:cNvSpPr txBox="1"/>
          <p:nvPr/>
        </p:nvSpPr>
        <p:spPr>
          <a:xfrm>
            <a:off x="8519410" y="2612436"/>
            <a:ext cx="333281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Site: </a:t>
            </a:r>
            <a:r>
              <a:rPr lang="en-US" sz="2000" dirty="0" err="1"/>
              <a:t>Forêt</a:t>
            </a:r>
            <a:r>
              <a:rPr lang="en-US" sz="2000" dirty="0"/>
              <a:t> </a:t>
            </a:r>
            <a:r>
              <a:rPr lang="en-US" sz="2000" dirty="0" err="1"/>
              <a:t>d’Ihofa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Collecte</a:t>
            </a:r>
            <a:r>
              <a:rPr lang="en-US" sz="2000" dirty="0"/>
              <a:t> du </a:t>
            </a:r>
            <a:r>
              <a:rPr lang="en-US" sz="2000" dirty="0" err="1"/>
              <a:t>nombre</a:t>
            </a:r>
            <a:r>
              <a:rPr lang="en-US" sz="2000" dirty="0"/>
              <a:t> de fruit consommé par les </a:t>
            </a:r>
            <a:r>
              <a:rPr lang="en-US" sz="2000" b="1" dirty="0" err="1"/>
              <a:t>lemuriens</a:t>
            </a:r>
            <a:r>
              <a:rPr lang="en-US" sz="2000" dirty="0"/>
              <a:t> et les </a:t>
            </a:r>
            <a:r>
              <a:rPr lang="en-US" sz="2000" b="1" dirty="0" err="1"/>
              <a:t>oiseaux</a:t>
            </a:r>
            <a:r>
              <a:rPr lang="en-US" sz="2000" dirty="0"/>
              <a:t> sur </a:t>
            </a:r>
            <a:r>
              <a:rPr lang="en-US" sz="2000" dirty="0" err="1"/>
              <a:t>chaque</a:t>
            </a:r>
            <a:r>
              <a:rPr lang="en-US" sz="2000" dirty="0"/>
              <a:t> </a:t>
            </a:r>
            <a:r>
              <a:rPr lang="en-US" sz="2000" dirty="0" err="1"/>
              <a:t>esp</a:t>
            </a:r>
            <a:r>
              <a:rPr lang="en-US" dirty="0" err="1"/>
              <a:t>è</a:t>
            </a:r>
            <a:r>
              <a:rPr lang="en-US" sz="2000" dirty="0" err="1"/>
              <a:t>ce</a:t>
            </a:r>
            <a:r>
              <a:rPr lang="en-US" sz="2000" dirty="0"/>
              <a:t> de </a:t>
            </a:r>
            <a:r>
              <a:rPr lang="en-US" sz="2000" dirty="0" err="1"/>
              <a:t>plante</a:t>
            </a:r>
            <a:r>
              <a:rPr lang="en-US" sz="2000" dirty="0"/>
              <a:t> a </a:t>
            </a:r>
            <a:r>
              <a:rPr lang="en-US" sz="2000" dirty="0" err="1"/>
              <a:t>l’interieur</a:t>
            </a:r>
            <a:r>
              <a:rPr lang="en-US" sz="2000" dirty="0"/>
              <a:t> de la </a:t>
            </a:r>
            <a:r>
              <a:rPr lang="en-US" sz="2000" dirty="0" err="1"/>
              <a:t>forêt</a:t>
            </a:r>
            <a:r>
              <a:rPr lang="en-US" sz="2000" dirty="0"/>
              <a:t> et dans la </a:t>
            </a:r>
            <a:r>
              <a:rPr lang="en-US" sz="2000" dirty="0" err="1"/>
              <a:t>lisière</a:t>
            </a:r>
            <a:r>
              <a:rPr lang="en-US" sz="2000" dirty="0"/>
              <a:t> </a:t>
            </a:r>
            <a:r>
              <a:rPr lang="en-US" sz="2000" dirty="0" err="1"/>
              <a:t>forestière</a:t>
            </a:r>
            <a:r>
              <a:rPr lang="en-US" sz="2000" dirty="0"/>
              <a:t>, par </a:t>
            </a:r>
            <a:r>
              <a:rPr lang="en-US" sz="2000" dirty="0" err="1"/>
              <a:t>l’observation</a:t>
            </a:r>
            <a:r>
              <a:rPr lang="en-US" sz="2000" dirty="0"/>
              <a:t> </a:t>
            </a:r>
            <a:r>
              <a:rPr lang="en-US" sz="2000" dirty="0" err="1"/>
              <a:t>directe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9C2FE52-912A-41BB-BCB0-6413C024D6DB}"/>
              </a:ext>
            </a:extLst>
          </p:cNvPr>
          <p:cNvSpPr/>
          <p:nvPr/>
        </p:nvSpPr>
        <p:spPr>
          <a:xfrm>
            <a:off x="0" y="0"/>
            <a:ext cx="12192000" cy="1165890"/>
          </a:xfrm>
          <a:prstGeom prst="rect">
            <a:avLst/>
          </a:prstGeom>
          <a:solidFill>
            <a:srgbClr val="F4F4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accent5">
                    <a:lumMod val="75000"/>
                  </a:schemeClr>
                </a:solidFill>
              </a:rPr>
              <a:t>Site d’ étude et </a:t>
            </a:r>
            <a:r>
              <a:rPr lang="en-US" sz="3200" dirty="0" err="1">
                <a:solidFill>
                  <a:schemeClr val="accent5">
                    <a:lumMod val="75000"/>
                  </a:schemeClr>
                </a:solidFill>
              </a:rPr>
              <a:t>matériels</a:t>
            </a:r>
            <a:r>
              <a:rPr lang="en-US" sz="32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3200" dirty="0" err="1">
                <a:solidFill>
                  <a:schemeClr val="accent5">
                    <a:lumMod val="75000"/>
                  </a:schemeClr>
                </a:solidFill>
              </a:rPr>
              <a:t>biologiques</a:t>
            </a:r>
            <a:r>
              <a:rPr lang="en-US" sz="3200" dirty="0">
                <a:solidFill>
                  <a:schemeClr val="accent5">
                    <a:lumMod val="75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672776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E49A1-4427-4FC4-800C-BEBB5564A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30298"/>
          </a:xfrm>
        </p:spPr>
        <p:txBody>
          <a:bodyPr>
            <a:normAutofit fontScale="90000"/>
          </a:bodyPr>
          <a:lstStyle/>
          <a:p>
            <a:r>
              <a:rPr lang="en-US" dirty="0"/>
              <a:t>1. Network structure with network modeling </a:t>
            </a:r>
            <a:br>
              <a:rPr lang="en-US" dirty="0"/>
            </a:br>
            <a:r>
              <a:rPr lang="en-US" dirty="0">
                <a:sym typeface="Wingdings" panose="05000000000000000000" pitchFamily="2" charset="2"/>
              </a:rPr>
              <a:t>forte interaction dans la </a:t>
            </a:r>
            <a:r>
              <a:rPr lang="en-US" dirty="0" err="1">
                <a:sym typeface="Wingdings" panose="05000000000000000000" pitchFamily="2" charset="2"/>
              </a:rPr>
              <a:t>lisière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forestière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qu</a:t>
            </a:r>
            <a:r>
              <a:rPr lang="en-US" dirty="0">
                <a:sym typeface="Wingdings" panose="05000000000000000000" pitchFamily="2" charset="2"/>
              </a:rPr>
              <a:t>’ á </a:t>
            </a:r>
            <a:r>
              <a:rPr lang="en-US" dirty="0" err="1">
                <a:sym typeface="Wingdings" panose="05000000000000000000" pitchFamily="2" charset="2"/>
              </a:rPr>
              <a:t>l’intérieur</a:t>
            </a:r>
            <a:r>
              <a:rPr lang="en-US" dirty="0">
                <a:sym typeface="Wingdings" panose="05000000000000000000" pitchFamily="2" charset="2"/>
              </a:rPr>
              <a:t>  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F0CF42-9B40-4FFA-B9B5-79E566EED65F}"/>
              </a:ext>
            </a:extLst>
          </p:cNvPr>
          <p:cNvSpPr txBox="1"/>
          <p:nvPr/>
        </p:nvSpPr>
        <p:spPr>
          <a:xfrm>
            <a:off x="205075" y="1597628"/>
            <a:ext cx="2598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NODF edge = 35.35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91000A-543C-447F-9B52-57E756CF14C9}"/>
              </a:ext>
            </a:extLst>
          </p:cNvPr>
          <p:cNvSpPr txBox="1"/>
          <p:nvPr/>
        </p:nvSpPr>
        <p:spPr>
          <a:xfrm>
            <a:off x="9289593" y="1469376"/>
            <a:ext cx="2439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NODF interior = 39.05 </a:t>
            </a:r>
          </a:p>
        </p:txBody>
      </p:sp>
      <p:sp>
        <p:nvSpPr>
          <p:cNvPr id="24" name="TextBox 2054">
            <a:extLst>
              <a:ext uri="{FF2B5EF4-FFF2-40B4-BE49-F238E27FC236}">
                <a16:creationId xmlns:a16="http://schemas.microsoft.com/office/drawing/2014/main" id="{236B2B9C-898A-4B6C-8735-7195289866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075" y="5639871"/>
            <a:ext cx="373097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 b="1" i="1" dirty="0">
                <a:solidFill>
                  <a:prstClr val="black"/>
                </a:solidFill>
                <a:latin typeface="Arial" panose="020B0604020202020204" pitchFamily="34" charset="0"/>
              </a:rPr>
              <a:t>NODF</a:t>
            </a:r>
            <a:r>
              <a:rPr lang="en-US" altLang="en-US" sz="1400" b="1" dirty="0">
                <a:solidFill>
                  <a:prstClr val="black"/>
                </a:solidFill>
                <a:latin typeface="Arial" panose="020B0604020202020204" pitchFamily="34" charset="0"/>
              </a:rPr>
              <a:t>: </a:t>
            </a:r>
            <a:r>
              <a:rPr lang="en-US" altLang="en-US" sz="1400" b="1" dirty="0" err="1">
                <a:solidFill>
                  <a:prstClr val="black"/>
                </a:solidFill>
                <a:latin typeface="Arial" panose="020B0604020202020204" pitchFamily="34" charset="0"/>
              </a:rPr>
              <a:t>degrée</a:t>
            </a:r>
            <a:r>
              <a:rPr lang="en-US" altLang="en-US" sz="1400" b="1" dirty="0">
                <a:solidFill>
                  <a:prstClr val="black"/>
                </a:solidFill>
                <a:latin typeface="Arial" panose="020B0604020202020204" pitchFamily="34" charset="0"/>
              </a:rPr>
              <a:t> de </a:t>
            </a:r>
            <a:r>
              <a:rPr lang="en-US" altLang="en-US" sz="1400" b="1" dirty="0" err="1">
                <a:solidFill>
                  <a:prstClr val="black"/>
                </a:solidFill>
                <a:latin typeface="Arial" panose="020B0604020202020204" pitchFamily="34" charset="0"/>
              </a:rPr>
              <a:t>connectivité</a:t>
            </a:r>
            <a:r>
              <a:rPr lang="en-US" altLang="en-US" sz="1400" b="1" dirty="0">
                <a:solidFill>
                  <a:prstClr val="black"/>
                </a:solidFill>
                <a:latin typeface="Arial" panose="020B0604020202020204" pitchFamily="34" charset="0"/>
              </a:rPr>
              <a:t> base sur la superposition des liens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D3D678F-6425-481B-87DD-43D222FD38AF}"/>
              </a:ext>
            </a:extLst>
          </p:cNvPr>
          <p:cNvSpPr txBox="1"/>
          <p:nvPr/>
        </p:nvSpPr>
        <p:spPr>
          <a:xfrm>
            <a:off x="5054968" y="5780782"/>
            <a:ext cx="28248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B: Bird; L: Lemur; P: Plant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BEDCCDE-2702-43D4-927D-AE4EBAF908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266" y="1995211"/>
            <a:ext cx="3869702" cy="344440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90F6D08-3B0D-453E-89A0-D7700D2C37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9653" y="1966960"/>
            <a:ext cx="3869702" cy="350090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01F1FC9-4C7D-4176-8DDC-943AFDA89B3F}"/>
              </a:ext>
            </a:extLst>
          </p:cNvPr>
          <p:cNvSpPr txBox="1"/>
          <p:nvPr/>
        </p:nvSpPr>
        <p:spPr>
          <a:xfrm>
            <a:off x="205075" y="6163091"/>
            <a:ext cx="40935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Plus NODF </a:t>
            </a:r>
            <a:r>
              <a:rPr lang="en-US" sz="1400" dirty="0" err="1"/>
              <a:t>est</a:t>
            </a:r>
            <a:r>
              <a:rPr lang="en-US" sz="1400" dirty="0"/>
              <a:t> </a:t>
            </a:r>
            <a:r>
              <a:rPr lang="en-US" sz="1400" dirty="0" err="1"/>
              <a:t>grande</a:t>
            </a:r>
            <a:r>
              <a:rPr lang="en-US" sz="1400" dirty="0"/>
              <a:t> plus </a:t>
            </a:r>
            <a:r>
              <a:rPr lang="en-US" sz="1400" dirty="0" err="1"/>
              <a:t>l’interaction</a:t>
            </a:r>
            <a:r>
              <a:rPr lang="en-US" sz="1400" dirty="0"/>
              <a:t> </a:t>
            </a:r>
            <a:r>
              <a:rPr lang="en-US" sz="1400" dirty="0" err="1"/>
              <a:t>est</a:t>
            </a:r>
            <a:r>
              <a:rPr lang="en-US" sz="1400" dirty="0"/>
              <a:t> </a:t>
            </a:r>
            <a:r>
              <a:rPr lang="en-US" sz="1400" dirty="0" err="1"/>
              <a:t>faible</a:t>
            </a:r>
            <a:r>
              <a:rPr lang="en-US" sz="1400" dirty="0"/>
              <a:t> et vice versa </a:t>
            </a:r>
          </a:p>
        </p:txBody>
      </p:sp>
    </p:spTree>
    <p:extLst>
      <p:ext uri="{BB962C8B-B14F-4D97-AF65-F5344CB8AC3E}">
        <p14:creationId xmlns:p14="http://schemas.microsoft.com/office/powerpoint/2010/main" val="40091707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46950F5-FE5E-465B-9CC0-94786FB4EAF8}"/>
              </a:ext>
            </a:extLst>
          </p:cNvPr>
          <p:cNvSpPr txBox="1">
            <a:spLocks/>
          </p:cNvSpPr>
          <p:nvPr/>
        </p:nvSpPr>
        <p:spPr>
          <a:xfrm>
            <a:off x="569626" y="0"/>
            <a:ext cx="1093657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accent5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2.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Taux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 </a:t>
            </a:r>
            <a:r>
              <a:rPr lang="en-US" sz="2400" dirty="0" err="1">
                <a:solidFill>
                  <a:srgbClr val="5B9BD5">
                    <a:lumMod val="75000"/>
                  </a:srgbClr>
                </a:solidFill>
                <a:latin typeface="Arial" panose="020B0604020202020204"/>
              </a:rPr>
              <a:t>d’enlèvement</a:t>
            </a:r>
            <a:r>
              <a:rPr lang="en-US" sz="2400" dirty="0">
                <a:solidFill>
                  <a:srgbClr val="5B9BD5">
                    <a:lumMod val="75000"/>
                  </a:srgbClr>
                </a:solidFill>
                <a:latin typeface="Arial" panose="020B0604020202020204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de fruit par les frugivores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rgbClr val="5B9BD5">
                    <a:lumMod val="75000"/>
                  </a:srgbClr>
                </a:solidFill>
                <a:latin typeface="Arial" panose="020B0604020202020204"/>
                <a:sym typeface="Wingdings" panose="05000000000000000000" pitchFamily="2" charset="2"/>
              </a:rPr>
              <a:t> Difference significative entre </a:t>
            </a:r>
            <a:r>
              <a:rPr lang="en-US" sz="2400" dirty="0" err="1">
                <a:solidFill>
                  <a:srgbClr val="5B9BD5">
                    <a:lumMod val="75000"/>
                  </a:srgbClr>
                </a:solidFill>
                <a:latin typeface="Arial" panose="020B0604020202020204"/>
                <a:sym typeface="Wingdings" panose="05000000000000000000" pitchFamily="2" charset="2"/>
              </a:rPr>
              <a:t>oiseaux</a:t>
            </a:r>
            <a:r>
              <a:rPr lang="en-US" sz="2400" dirty="0">
                <a:solidFill>
                  <a:srgbClr val="5B9BD5">
                    <a:lumMod val="75000"/>
                  </a:srgbClr>
                </a:solidFill>
                <a:latin typeface="Arial" panose="020B0604020202020204"/>
                <a:sym typeface="Wingdings" panose="05000000000000000000" pitchFamily="2" charset="2"/>
              </a:rPr>
              <a:t> et </a:t>
            </a:r>
            <a:r>
              <a:rPr lang="en-US" sz="2400" dirty="0" err="1">
                <a:solidFill>
                  <a:srgbClr val="5B9BD5">
                    <a:lumMod val="75000"/>
                  </a:srgbClr>
                </a:solidFill>
                <a:latin typeface="Arial" panose="020B0604020202020204"/>
                <a:sym typeface="Wingdings" panose="05000000000000000000" pitchFamily="2" charset="2"/>
              </a:rPr>
              <a:t>lemuriens</a:t>
            </a:r>
            <a:r>
              <a:rPr lang="en-US" sz="2400" dirty="0">
                <a:solidFill>
                  <a:srgbClr val="5B9BD5">
                    <a:lumMod val="75000"/>
                  </a:srgbClr>
                </a:solidFill>
                <a:latin typeface="Arial" panose="020B0604020202020204"/>
                <a:sym typeface="Wingdings" panose="05000000000000000000" pitchFamily="2" charset="2"/>
              </a:rPr>
              <a:t> </a:t>
            </a:r>
            <a:r>
              <a:rPr lang="en-US" sz="2400" dirty="0" err="1">
                <a:solidFill>
                  <a:srgbClr val="5B9BD5">
                    <a:lumMod val="75000"/>
                  </a:srgbClr>
                </a:solidFill>
                <a:latin typeface="Arial" panose="020B0604020202020204"/>
                <a:sym typeface="Wingdings" panose="05000000000000000000" pitchFamily="2" charset="2"/>
              </a:rPr>
              <a:t>mais</a:t>
            </a:r>
            <a:r>
              <a:rPr lang="en-US" sz="2400" dirty="0">
                <a:solidFill>
                  <a:srgbClr val="5B9BD5">
                    <a:lumMod val="75000"/>
                  </a:srgbClr>
                </a:solidFill>
                <a:latin typeface="Arial" panose="020B0604020202020204"/>
                <a:sym typeface="Wingdings" panose="05000000000000000000" pitchFamily="2" charset="2"/>
              </a:rPr>
              <a:t> le </a:t>
            </a:r>
            <a:r>
              <a:rPr lang="en-US" sz="2400" dirty="0" err="1">
                <a:solidFill>
                  <a:srgbClr val="5B9BD5">
                    <a:lumMod val="75000"/>
                  </a:srgbClr>
                </a:solidFill>
                <a:latin typeface="Arial" panose="020B0604020202020204"/>
                <a:sym typeface="Wingdings" panose="05000000000000000000" pitchFamily="2" charset="2"/>
              </a:rPr>
              <a:t>taux</a:t>
            </a:r>
            <a:r>
              <a:rPr lang="en-US" sz="2400" dirty="0">
                <a:solidFill>
                  <a:srgbClr val="5B9BD5">
                    <a:lumMod val="75000"/>
                  </a:srgbClr>
                </a:solidFill>
                <a:latin typeface="Arial" panose="020B0604020202020204"/>
                <a:sym typeface="Wingdings" panose="05000000000000000000" pitchFamily="2" charset="2"/>
              </a:rPr>
              <a:t> </a:t>
            </a:r>
            <a:r>
              <a:rPr lang="en-US" sz="2400" dirty="0" err="1">
                <a:solidFill>
                  <a:srgbClr val="5B9BD5">
                    <a:lumMod val="75000"/>
                  </a:srgbClr>
                </a:solidFill>
                <a:latin typeface="Arial" panose="020B0604020202020204"/>
                <a:sym typeface="Wingdings" panose="05000000000000000000" pitchFamily="2" charset="2"/>
              </a:rPr>
              <a:t>semble</a:t>
            </a:r>
            <a:r>
              <a:rPr lang="en-US" sz="2400" dirty="0">
                <a:solidFill>
                  <a:srgbClr val="5B9BD5">
                    <a:lumMod val="75000"/>
                  </a:srgbClr>
                </a:solidFill>
                <a:latin typeface="Arial" panose="020B0604020202020204"/>
                <a:sym typeface="Wingdings" panose="05000000000000000000" pitchFamily="2" charset="2"/>
              </a:rPr>
              <a:t> le meme dans les deux type </a:t>
            </a:r>
            <a:r>
              <a:rPr lang="en-US" sz="2400" dirty="0" err="1">
                <a:solidFill>
                  <a:srgbClr val="5B9BD5">
                    <a:lumMod val="75000"/>
                  </a:srgbClr>
                </a:solidFill>
                <a:latin typeface="Arial" panose="020B0604020202020204"/>
                <a:sym typeface="Wingdings" panose="05000000000000000000" pitchFamily="2" charset="2"/>
              </a:rPr>
              <a:t>d’habitat</a:t>
            </a:r>
            <a:r>
              <a:rPr lang="en-US" sz="2400" dirty="0">
                <a:solidFill>
                  <a:srgbClr val="5B9BD5">
                    <a:lumMod val="75000"/>
                  </a:srgbClr>
                </a:solidFill>
                <a:latin typeface="Arial" panose="020B0604020202020204"/>
                <a:sym typeface="Wingdings" panose="05000000000000000000" pitchFamily="2" charset="2"/>
              </a:rPr>
              <a:t> 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75000"/>
                </a:srgbClr>
              </a:solidFill>
              <a:effectLst/>
              <a:uLnTx/>
              <a:uFillTx/>
              <a:latin typeface="Arial" panose="020B0604020202020204"/>
              <a:ea typeface="+mj-ea"/>
              <a:cs typeface="+mj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EE17AD-36C6-483B-8CFD-52FE9934ED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527" y="1521491"/>
            <a:ext cx="4801270" cy="351521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0EC96B7-9C73-44C1-8AFB-FAC34678B1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0879" y="1385619"/>
            <a:ext cx="5191594" cy="380098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37D3588-ED78-48E6-A568-2F1ED746C751}"/>
              </a:ext>
            </a:extLst>
          </p:cNvPr>
          <p:cNvSpPr txBox="1"/>
          <p:nvPr/>
        </p:nvSpPr>
        <p:spPr>
          <a:xfrm>
            <a:off x="1004340" y="5837457"/>
            <a:ext cx="38524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Birds ~ Primates  p = 5.18e-05</a:t>
            </a:r>
          </a:p>
          <a:p>
            <a:r>
              <a:rPr lang="en-US" dirty="0"/>
              <a:t>Edge ~ Interieur p = 0.537</a:t>
            </a:r>
          </a:p>
          <a:p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5724F44-5EA8-4158-A49D-DD9596BD73A9}"/>
              </a:ext>
            </a:extLst>
          </p:cNvPr>
          <p:cNvSpPr/>
          <p:nvPr/>
        </p:nvSpPr>
        <p:spPr>
          <a:xfrm>
            <a:off x="719527" y="5252416"/>
            <a:ext cx="91539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glm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Average_Fruit_removal_rate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~ Taxa +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Habitat_type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family = "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poisson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", data = r)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858E592-C7DF-47C6-AE19-04348F65F77D}"/>
              </a:ext>
            </a:extLst>
          </p:cNvPr>
          <p:cNvSpPr/>
          <p:nvPr/>
        </p:nvSpPr>
        <p:spPr>
          <a:xfrm>
            <a:off x="6555698" y="5837457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(Intercept)          </a:t>
            </a:r>
            <a:r>
              <a:rPr lang="en-US" dirty="0" err="1"/>
              <a:t>TaxaPrimate</a:t>
            </a:r>
            <a:r>
              <a:rPr lang="en-US" dirty="0"/>
              <a:t> </a:t>
            </a:r>
            <a:r>
              <a:rPr lang="en-US" dirty="0" err="1"/>
              <a:t>Habitat_typeInterior</a:t>
            </a:r>
            <a:r>
              <a:rPr lang="en-US" dirty="0"/>
              <a:t> </a:t>
            </a:r>
          </a:p>
          <a:p>
            <a:r>
              <a:rPr lang="en-US" dirty="0"/>
              <a:t>           3.6742157            0.7476780            0.9592104</a:t>
            </a:r>
          </a:p>
        </p:txBody>
      </p:sp>
    </p:spTree>
    <p:extLst>
      <p:ext uri="{BB962C8B-B14F-4D97-AF65-F5344CB8AC3E}">
        <p14:creationId xmlns:p14="http://schemas.microsoft.com/office/powerpoint/2010/main" val="29018886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seed dispersal team\Pictures\IHOFA DIVERS\andasibe sary\sary janvier\DSC_0121.JPG">
            <a:extLst>
              <a:ext uri="{FF2B5EF4-FFF2-40B4-BE49-F238E27FC236}">
                <a16:creationId xmlns:a16="http://schemas.microsoft.com/office/drawing/2014/main" id="{8AE8E241-4888-4AD6-B837-4FDA869891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876" b="20795"/>
          <a:stretch/>
        </p:blipFill>
        <p:spPr bwMode="auto">
          <a:xfrm>
            <a:off x="20" y="4227095"/>
            <a:ext cx="12191980" cy="2630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9A93AE0-7363-4690-AEB4-E6ED91547F00}"/>
              </a:ext>
            </a:extLst>
          </p:cNvPr>
          <p:cNvSpPr/>
          <p:nvPr/>
        </p:nvSpPr>
        <p:spPr>
          <a:xfrm>
            <a:off x="4649449" y="248745"/>
            <a:ext cx="289310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onclusion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095C943-A0B3-4377-88DA-C829F2E655FB}"/>
              </a:ext>
            </a:extLst>
          </p:cNvPr>
          <p:cNvSpPr txBox="1"/>
          <p:nvPr/>
        </p:nvSpPr>
        <p:spPr>
          <a:xfrm>
            <a:off x="778041" y="1624280"/>
            <a:ext cx="1063591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La fragmentation de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l’habitat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peut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affecter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l’interaction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entre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plante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et frugivores.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La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lisiere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forestiere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abrite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une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importante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interaction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ecologique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(entre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plante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-frugivore)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Lemuriens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et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oiseaux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jouent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un grand role dans le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taux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d’enlevement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de fruit </a:t>
            </a:r>
          </a:p>
        </p:txBody>
      </p:sp>
    </p:spTree>
    <p:extLst>
      <p:ext uri="{BB962C8B-B14F-4D97-AF65-F5344CB8AC3E}">
        <p14:creationId xmlns:p14="http://schemas.microsoft.com/office/powerpoint/2010/main" val="14743022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0D09B-38BD-454B-905F-2728B907A5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2726"/>
            <a:ext cx="10515600" cy="665022"/>
          </a:xfrm>
        </p:spPr>
        <p:txBody>
          <a:bodyPr/>
          <a:lstStyle/>
          <a:p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Remerciements</a:t>
            </a: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822788-AFFF-4B34-9536-FEEC59E304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05" y="826756"/>
            <a:ext cx="9780677" cy="3037399"/>
          </a:xfrm>
        </p:spPr>
        <p:txBody>
          <a:bodyPr>
            <a:noAutofit/>
          </a:bodyPr>
          <a:lstStyle/>
          <a:p>
            <a:pPr marL="0" indent="0">
              <a:buNone/>
              <a:defRPr/>
            </a:pPr>
            <a:endParaRPr lang="en-US" sz="2000" dirty="0">
              <a:latin typeface="Arial" charset="0"/>
              <a:cs typeface="Arial" charset="0"/>
            </a:endParaRPr>
          </a:p>
          <a:p>
            <a:pPr marL="342900" indent="-342900">
              <a:defRPr/>
            </a:pPr>
            <a:r>
              <a:rPr lang="en-US" sz="2000" dirty="0">
                <a:latin typeface="Arial" charset="0"/>
                <a:cs typeface="Arial" charset="0"/>
              </a:rPr>
              <a:t>Dr. Onja Razafindratsima, Dr. </a:t>
            </a:r>
            <a:r>
              <a:rPr lang="en-US" sz="2000" dirty="0" err="1">
                <a:latin typeface="Arial" charset="0"/>
                <a:cs typeface="Arial" charset="0"/>
              </a:rPr>
              <a:t>Zafimahery</a:t>
            </a:r>
            <a:r>
              <a:rPr lang="en-US" sz="2000" dirty="0">
                <a:latin typeface="Arial" charset="0"/>
                <a:cs typeface="Arial" charset="0"/>
              </a:rPr>
              <a:t> </a:t>
            </a:r>
            <a:r>
              <a:rPr lang="en-US" sz="2000" dirty="0" err="1">
                <a:latin typeface="Arial" charset="0"/>
                <a:cs typeface="Arial" charset="0"/>
              </a:rPr>
              <a:t>Rakotomalala</a:t>
            </a:r>
            <a:r>
              <a:rPr lang="en-US" sz="2000" dirty="0">
                <a:latin typeface="Arial" charset="0"/>
                <a:cs typeface="Arial" charset="0"/>
              </a:rPr>
              <a:t>, </a:t>
            </a:r>
            <a:r>
              <a:rPr lang="en-US" sz="2000" dirty="0" err="1">
                <a:latin typeface="Arial" charset="0"/>
                <a:cs typeface="Arial" charset="0"/>
              </a:rPr>
              <a:t>Pr</a:t>
            </a:r>
            <a:r>
              <a:rPr lang="en-US" sz="2000" dirty="0">
                <a:latin typeface="Arial" charset="0"/>
                <a:cs typeface="Arial" charset="0"/>
              </a:rPr>
              <a:t> Aristide </a:t>
            </a:r>
            <a:r>
              <a:rPr lang="en-US" sz="2000" dirty="0" err="1">
                <a:latin typeface="Arial" charset="0"/>
                <a:cs typeface="Arial" charset="0"/>
              </a:rPr>
              <a:t>Adrianarimisa</a:t>
            </a:r>
            <a:r>
              <a:rPr lang="en-US" sz="2000" dirty="0">
                <a:latin typeface="Arial" charset="0"/>
                <a:cs typeface="Arial" charset="0"/>
              </a:rPr>
              <a:t> </a:t>
            </a:r>
          </a:p>
          <a:p>
            <a:pPr marL="342900" indent="-342900">
              <a:defRPr/>
            </a:pPr>
            <a:r>
              <a:rPr lang="en-US" sz="2000" b="1" dirty="0">
                <a:latin typeface="Arial" charset="0"/>
                <a:cs typeface="Arial" charset="0"/>
              </a:rPr>
              <a:t>Collaborators</a:t>
            </a:r>
            <a:r>
              <a:rPr lang="en-US" sz="2000" dirty="0">
                <a:latin typeface="Arial" charset="0"/>
                <a:cs typeface="Arial" charset="0"/>
              </a:rPr>
              <a:t>: </a:t>
            </a:r>
            <a:r>
              <a:rPr lang="en-US" sz="2000" dirty="0" err="1">
                <a:latin typeface="Arial" charset="0"/>
                <a:cs typeface="Arial" charset="0"/>
              </a:rPr>
              <a:t>Rindra</a:t>
            </a:r>
            <a:r>
              <a:rPr lang="en-US" sz="2000" dirty="0">
                <a:latin typeface="Arial" charset="0"/>
                <a:cs typeface="Arial" charset="0"/>
              </a:rPr>
              <a:t> </a:t>
            </a:r>
            <a:r>
              <a:rPr lang="en-US" sz="2000" dirty="0" err="1">
                <a:latin typeface="Arial" charset="0"/>
                <a:cs typeface="Arial" charset="0"/>
              </a:rPr>
              <a:t>Nantenaina</a:t>
            </a:r>
            <a:r>
              <a:rPr lang="en-US" sz="2000" dirty="0">
                <a:latin typeface="Arial" charset="0"/>
                <a:cs typeface="Arial" charset="0"/>
              </a:rPr>
              <a:t>, Angelo </a:t>
            </a:r>
            <a:r>
              <a:rPr lang="en-US" sz="2000" dirty="0" err="1">
                <a:latin typeface="Arial" charset="0"/>
                <a:cs typeface="Arial" charset="0"/>
              </a:rPr>
              <a:t>Andrianiaina</a:t>
            </a:r>
            <a:r>
              <a:rPr lang="en-US" sz="2000" dirty="0">
                <a:latin typeface="Arial" charset="0"/>
                <a:cs typeface="Arial" charset="0"/>
              </a:rPr>
              <a:t>, Tiana </a:t>
            </a:r>
            <a:r>
              <a:rPr lang="en-US" sz="2000" dirty="0" err="1">
                <a:latin typeface="Arial" charset="0"/>
                <a:cs typeface="Arial" charset="0"/>
              </a:rPr>
              <a:t>Ratolojanahary</a:t>
            </a:r>
            <a:r>
              <a:rPr lang="en-US" sz="2000" dirty="0">
                <a:latin typeface="Arial" charset="0"/>
                <a:cs typeface="Arial" charset="0"/>
              </a:rPr>
              <a:t>, Mad </a:t>
            </a:r>
            <a:r>
              <a:rPr lang="en-US" sz="2000" dirty="0" err="1">
                <a:latin typeface="Arial" charset="0"/>
                <a:cs typeface="Arial" charset="0"/>
              </a:rPr>
              <a:t>Randrianasolo</a:t>
            </a:r>
            <a:r>
              <a:rPr lang="en-US" sz="2000" dirty="0">
                <a:latin typeface="Arial" charset="0"/>
                <a:cs typeface="Arial" charset="0"/>
              </a:rPr>
              <a:t>, Dr. Rainer </a:t>
            </a:r>
            <a:r>
              <a:rPr lang="en-US" sz="2000" dirty="0" err="1">
                <a:latin typeface="Arial" charset="0"/>
                <a:cs typeface="Arial" charset="0"/>
              </a:rPr>
              <a:t>Dolch</a:t>
            </a:r>
            <a:endParaRPr lang="en-US" sz="2000" dirty="0">
              <a:latin typeface="Arial" charset="0"/>
              <a:cs typeface="Arial" charset="0"/>
            </a:endParaRPr>
          </a:p>
          <a:p>
            <a:pPr marL="342900" indent="-342900">
              <a:defRPr/>
            </a:pPr>
            <a:r>
              <a:rPr lang="en-US" sz="2000" b="1" dirty="0">
                <a:latin typeface="Arial" charset="0"/>
                <a:cs typeface="Arial" charset="0"/>
              </a:rPr>
              <a:t>Local guides</a:t>
            </a:r>
            <a:r>
              <a:rPr lang="en-US" sz="2000" dirty="0">
                <a:latin typeface="Arial" charset="0"/>
                <a:cs typeface="Arial" charset="0"/>
              </a:rPr>
              <a:t>: Rolland Jerome, Leda Eugene , </a:t>
            </a:r>
            <a:r>
              <a:rPr lang="en-US" sz="2000" dirty="0" err="1">
                <a:latin typeface="Arial" charset="0"/>
                <a:cs typeface="Arial" charset="0"/>
              </a:rPr>
              <a:t>Daia</a:t>
            </a:r>
            <a:r>
              <a:rPr lang="en-US" sz="2000" dirty="0">
                <a:latin typeface="Arial" charset="0"/>
                <a:cs typeface="Arial" charset="0"/>
              </a:rPr>
              <a:t> </a:t>
            </a:r>
            <a:r>
              <a:rPr lang="en-US" sz="2000" dirty="0" err="1">
                <a:latin typeface="Arial" charset="0"/>
                <a:cs typeface="Arial" charset="0"/>
              </a:rPr>
              <a:t>Tonganirina</a:t>
            </a:r>
            <a:endParaRPr lang="en-US" sz="2000" dirty="0">
              <a:latin typeface="Arial" charset="0"/>
              <a:cs typeface="Arial" charset="0"/>
            </a:endParaRPr>
          </a:p>
          <a:p>
            <a:pPr marL="342900" indent="-342900">
              <a:defRPr/>
            </a:pPr>
            <a:r>
              <a:rPr lang="en-US" sz="2000" b="1" dirty="0">
                <a:latin typeface="Arial" charset="0"/>
                <a:cs typeface="Arial" charset="0"/>
              </a:rPr>
              <a:t>Volunteers</a:t>
            </a:r>
            <a:r>
              <a:rPr lang="en-US" sz="2000" dirty="0">
                <a:latin typeface="Arial" charset="0"/>
                <a:cs typeface="Arial" charset="0"/>
              </a:rPr>
              <a:t>: </a:t>
            </a:r>
            <a:r>
              <a:rPr lang="en-US" sz="2000" dirty="0" err="1">
                <a:latin typeface="Arial" charset="0"/>
                <a:cs typeface="Arial" charset="0"/>
              </a:rPr>
              <a:t>Hajatiana</a:t>
            </a:r>
            <a:r>
              <a:rPr lang="en-US" sz="2000" dirty="0">
                <a:latin typeface="Arial" charset="0"/>
                <a:cs typeface="Arial" charset="0"/>
              </a:rPr>
              <a:t> </a:t>
            </a:r>
            <a:r>
              <a:rPr lang="en-US" sz="2000" dirty="0" err="1">
                <a:latin typeface="Arial" charset="0"/>
                <a:cs typeface="Arial" charset="0"/>
              </a:rPr>
              <a:t>Rabarison</a:t>
            </a:r>
            <a:r>
              <a:rPr lang="en-US" sz="2000" dirty="0">
                <a:latin typeface="Arial" charset="0"/>
                <a:cs typeface="Arial" charset="0"/>
              </a:rPr>
              <a:t>, Hugues </a:t>
            </a:r>
            <a:r>
              <a:rPr lang="en-US" sz="2000" dirty="0" err="1">
                <a:latin typeface="Arial" charset="0"/>
                <a:cs typeface="Arial" charset="0"/>
              </a:rPr>
              <a:t>Andrianarisoa</a:t>
            </a:r>
            <a:r>
              <a:rPr lang="en-US" sz="2000" dirty="0">
                <a:latin typeface="Arial" charset="0"/>
                <a:cs typeface="Arial" charset="0"/>
              </a:rPr>
              <a:t> and </a:t>
            </a:r>
            <a:r>
              <a:rPr lang="en-US" sz="2000" dirty="0" err="1">
                <a:latin typeface="Arial" charset="0"/>
                <a:cs typeface="Arial" charset="0"/>
              </a:rPr>
              <a:t>Solofo</a:t>
            </a:r>
            <a:r>
              <a:rPr lang="en-US" sz="2000" dirty="0">
                <a:latin typeface="Arial" charset="0"/>
                <a:cs typeface="Arial" charset="0"/>
              </a:rPr>
              <a:t> </a:t>
            </a:r>
            <a:r>
              <a:rPr lang="en-US" sz="2000" dirty="0" err="1">
                <a:latin typeface="Arial" charset="0"/>
                <a:cs typeface="Arial" charset="0"/>
              </a:rPr>
              <a:t>Andrianarisoa</a:t>
            </a:r>
            <a:endParaRPr lang="en-US" sz="2000" dirty="0">
              <a:latin typeface="Arial" charset="0"/>
              <a:cs typeface="Arial" charset="0"/>
            </a:endParaRPr>
          </a:p>
          <a:p>
            <a:pPr marL="342900" indent="-342900">
              <a:defRPr/>
            </a:pPr>
            <a:r>
              <a:rPr lang="en-US" sz="2000" b="1" dirty="0">
                <a:latin typeface="Arial" charset="0"/>
                <a:cs typeface="Arial" charset="0"/>
              </a:rPr>
              <a:t>E2M2 2020: </a:t>
            </a:r>
            <a:r>
              <a:rPr lang="en-US" sz="2000" b="1" dirty="0" err="1">
                <a:latin typeface="Arial" charset="0"/>
                <a:cs typeface="Arial" charset="0"/>
              </a:rPr>
              <a:t>Instructeurs</a:t>
            </a:r>
            <a:endParaRPr lang="en-US" sz="2000" b="1" dirty="0">
              <a:latin typeface="Arial" charset="0"/>
              <a:cs typeface="Arial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687F56-D113-4AB2-A6EB-DCF22834CD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32" b="22388"/>
          <a:stretch>
            <a:fillRect/>
          </a:stretch>
        </p:blipFill>
        <p:spPr bwMode="auto">
          <a:xfrm>
            <a:off x="10813648" y="5765688"/>
            <a:ext cx="1080304" cy="980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>
            <a:extLst>
              <a:ext uri="{FF2B5EF4-FFF2-40B4-BE49-F238E27FC236}">
                <a16:creationId xmlns:a16="http://schemas.microsoft.com/office/drawing/2014/main" id="{50BD8512-4596-4A9A-AE18-ADA1883E5B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2746" y="3878252"/>
            <a:ext cx="1463675" cy="17443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AB7C5C8-FEA6-4510-970D-CD1D59D4F3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6545" y="4133976"/>
            <a:ext cx="981542" cy="1232911"/>
          </a:xfrm>
          <a:prstGeom prst="rect">
            <a:avLst/>
          </a:prstGeom>
        </p:spPr>
      </p:pic>
      <p:pic>
        <p:nvPicPr>
          <p:cNvPr id="1026" name="Image 2">
            <a:extLst>
              <a:ext uri="{FF2B5EF4-FFF2-40B4-BE49-F238E27FC236}">
                <a16:creationId xmlns:a16="http://schemas.microsoft.com/office/drawing/2014/main" id="{33DC006F-CCCF-4056-9243-EF5673AE5E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5579" y="4201949"/>
            <a:ext cx="1463675" cy="1096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42E3697-CC5B-4B04-B35C-771E49C3C01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931" y="5872164"/>
            <a:ext cx="2143450" cy="76761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C2E3C9C-F515-4885-B456-EC62C464318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9459" y="5799292"/>
            <a:ext cx="1554173" cy="87185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8795B49-E6DB-405A-A2D8-55D67DCAE24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22906" y="5788814"/>
            <a:ext cx="2356359" cy="871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6859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4" id="{CB6DBF5B-DD3E-47F5-A28E-48E2E847F8E3}" vid="{19CDD142-B2AA-4BD2-86EF-B28C31729683}"/>
    </a:ext>
  </a:extLst>
</a:theme>
</file>

<file path=ppt/theme/theme3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2437</TotalTime>
  <Words>437</Words>
  <Application>Microsoft Office PowerPoint</Application>
  <PresentationFormat>Widescreen</PresentationFormat>
  <Paragraphs>59</Paragraphs>
  <Slides>9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Arial</vt:lpstr>
      <vt:lpstr>Calibri</vt:lpstr>
      <vt:lpstr>Calibri Light</vt:lpstr>
      <vt:lpstr>Wingdings</vt:lpstr>
      <vt:lpstr>Office Theme</vt:lpstr>
      <vt:lpstr>2_Office Theme</vt:lpstr>
      <vt:lpstr>1_Office Theme</vt:lpstr>
      <vt:lpstr>Effet de la fragmentation forestière sur la relation mutualiste entre plante et frugivores</vt:lpstr>
      <vt:lpstr>PowerPoint Presentation</vt:lpstr>
      <vt:lpstr>La fragmentation de l’habitat peut causer la rupture de l’interaction mutualiste</vt:lpstr>
      <vt:lpstr>Questions de recheche</vt:lpstr>
      <vt:lpstr>PowerPoint Presentation</vt:lpstr>
      <vt:lpstr>1. Network structure with network modeling  forte interaction dans la lisière forestière qu’ á l’intérieur  </vt:lpstr>
      <vt:lpstr>PowerPoint Presentation</vt:lpstr>
      <vt:lpstr>PowerPoint Presentation</vt:lpstr>
      <vt:lpstr>Remerciements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Impacts of habitat fragmentation on plant-frugivore mutualistic network</dc:title>
  <dc:creator>Onja</dc:creator>
  <cp:lastModifiedBy>Nasandratra Nancia</cp:lastModifiedBy>
  <cp:revision>97</cp:revision>
  <dcterms:created xsi:type="dcterms:W3CDTF">2019-03-23T19:50:51Z</dcterms:created>
  <dcterms:modified xsi:type="dcterms:W3CDTF">2020-01-14T06:46:09Z</dcterms:modified>
</cp:coreProperties>
</file>